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6" r:id="rId4"/>
    <p:sldId id="257" r:id="rId5"/>
    <p:sldId id="258" r:id="rId6"/>
    <p:sldId id="259" r:id="rId7"/>
    <p:sldId id="260" r:id="rId8"/>
    <p:sldId id="261" r:id="rId9"/>
    <p:sldId id="263" r:id="rId10"/>
    <p:sldId id="262" r:id="rId11"/>
    <p:sldId id="264"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9060" y="3108008"/>
            <a:ext cx="9144000" cy="2387600"/>
          </a:xfrm>
        </p:spPr>
        <p:txBody>
          <a:bodyPr/>
          <a:lstStyle/>
          <a:p>
            <a:r>
              <a:rPr lang="en-GB" altLang="en-US" dirty="0"/>
              <a:t>Sri Charitropakhyan</a:t>
            </a:r>
            <a:endParaRPr lang="en-GB" altLang="en-US" dirty="0"/>
          </a:p>
        </p:txBody>
      </p:sp>
      <p:sp>
        <p:nvSpPr>
          <p:cNvPr id="3" name="Subtitle 2"/>
          <p:cNvSpPr>
            <a:spLocks noGrp="1"/>
          </p:cNvSpPr>
          <p:nvPr>
            <p:ph type="subTitle" idx="1"/>
          </p:nvPr>
        </p:nvSpPr>
        <p:spPr>
          <a:xfrm>
            <a:off x="1369060" y="5649595"/>
            <a:ext cx="9144000" cy="1097280"/>
          </a:xfrm>
        </p:spPr>
        <p:txBody>
          <a:bodyPr/>
          <a:lstStyle/>
          <a:p>
            <a:r>
              <a:rPr lang="en-GB" altLang="en-US"/>
              <a:t>An Analysis of the writings of Guru Gobind Singh Ji</a:t>
            </a:r>
            <a:endParaRPr lang="en-GB" altLang="en-US"/>
          </a:p>
          <a:p>
            <a:r>
              <a:rPr lang="en-GB" altLang="en-US"/>
              <a:t>Prabhjot Singh</a:t>
            </a:r>
            <a:endParaRPr lang="en-GB" altLang="en-US"/>
          </a:p>
        </p:txBody>
      </p:sp>
      <p:pic>
        <p:nvPicPr>
          <p:cNvPr id="4" name="Picture 3"/>
          <p:cNvPicPr>
            <a:picLocks noChangeAspect="1"/>
          </p:cNvPicPr>
          <p:nvPr/>
        </p:nvPicPr>
        <p:blipFill>
          <a:blip r:embed="rId1"/>
          <a:srcRect l="29521" t="29407" r="26844" b="16287"/>
          <a:stretch>
            <a:fillRect/>
          </a:stretch>
        </p:blipFill>
        <p:spPr>
          <a:xfrm>
            <a:off x="3614420" y="672465"/>
            <a:ext cx="5320030" cy="37242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t>Ground Rules</a:t>
            </a:r>
            <a:endParaRPr lang="en-GB" altLang="en-US"/>
          </a:p>
        </p:txBody>
      </p:sp>
      <p:sp>
        <p:nvSpPr>
          <p:cNvPr id="3" name="Content Placeholder 2"/>
          <p:cNvSpPr>
            <a:spLocks noGrp="1"/>
          </p:cNvSpPr>
          <p:nvPr>
            <p:ph idx="1"/>
          </p:nvPr>
        </p:nvSpPr>
        <p:spPr/>
        <p:txBody>
          <a:bodyPr/>
          <a:p>
            <a:pPr marL="431800" indent="-323850" fontAlgn="auto">
              <a:buClr>
                <a:srgbClr val="000000"/>
              </a:buClr>
              <a:buSzPct val="45000"/>
              <a:buFont typeface="Wingdings" panose="05000000000000000000" pitchFamily="2" charset="2"/>
              <a:buChar char=""/>
            </a:pPr>
            <a:r>
              <a:rPr lang="en-GB" spc="-1">
                <a:solidFill>
                  <a:srgbClr val="000000"/>
                </a:solidFill>
                <a:uFill>
                  <a:solidFill>
                    <a:srgbClr val="FFFFFF"/>
                  </a:solidFill>
                </a:uFill>
                <a:latin typeface="+mj-lt"/>
                <a:sym typeface="+mn-ea"/>
              </a:rPr>
              <a:t>1. Punctual attendance </a:t>
            </a:r>
            <a:endParaRPr lang="en-GB" b="0" spc="-1" noProof="1">
              <a:solidFill>
                <a:srgbClr val="000000"/>
              </a:solidFill>
              <a:uFill>
                <a:solidFill>
                  <a:srgbClr val="FFFFFF"/>
                </a:solidFill>
              </a:uFill>
              <a:latin typeface="+mj-lt"/>
            </a:endParaRPr>
          </a:p>
          <a:p>
            <a:pPr marL="431800" indent="-323850" fontAlgn="auto">
              <a:buClr>
                <a:srgbClr val="000000"/>
              </a:buClr>
              <a:buSzPct val="45000"/>
              <a:buFont typeface="Wingdings" panose="05000000000000000000" pitchFamily="2" charset="2"/>
              <a:buChar char=""/>
            </a:pPr>
            <a:r>
              <a:rPr lang="en-GB" spc="-1">
                <a:solidFill>
                  <a:srgbClr val="000000"/>
                </a:solidFill>
                <a:uFill>
                  <a:solidFill>
                    <a:srgbClr val="FFFFFF"/>
                  </a:solidFill>
                </a:uFill>
                <a:latin typeface="+mj-lt"/>
                <a:sym typeface="+mn-ea"/>
              </a:rPr>
              <a:t>2. The whole book/article of the month must be read</a:t>
            </a:r>
            <a:endParaRPr lang="en-GB" b="0" spc="-1" noProof="1">
              <a:solidFill>
                <a:srgbClr val="000000"/>
              </a:solidFill>
              <a:uFill>
                <a:solidFill>
                  <a:srgbClr val="FFFFFF"/>
                </a:solidFill>
              </a:uFill>
              <a:latin typeface="+mj-lt"/>
            </a:endParaRPr>
          </a:p>
          <a:p>
            <a:pPr marL="431800" indent="-323850" fontAlgn="auto">
              <a:buClr>
                <a:srgbClr val="000000"/>
              </a:buClr>
              <a:buSzPct val="45000"/>
              <a:buFont typeface="Wingdings" panose="05000000000000000000" pitchFamily="2" charset="2"/>
              <a:buChar char=""/>
            </a:pPr>
            <a:r>
              <a:rPr lang="en-GB" spc="-1">
                <a:solidFill>
                  <a:srgbClr val="000000"/>
                </a:solidFill>
                <a:uFill>
                  <a:solidFill>
                    <a:srgbClr val="FFFFFF"/>
                  </a:solidFill>
                </a:uFill>
                <a:latin typeface="+mj-lt"/>
                <a:sym typeface="+mn-ea"/>
              </a:rPr>
              <a:t>3. Come with an open mind</a:t>
            </a:r>
            <a:endParaRPr lang="en-GB" b="0" spc="-1" noProof="1">
              <a:solidFill>
                <a:srgbClr val="000000"/>
              </a:solidFill>
              <a:uFill>
                <a:solidFill>
                  <a:srgbClr val="FFFFFF"/>
                </a:solidFill>
              </a:uFill>
              <a:latin typeface="+mj-lt"/>
            </a:endParaRPr>
          </a:p>
          <a:p>
            <a:pPr marL="431800" indent="-323850" fontAlgn="auto">
              <a:buClr>
                <a:srgbClr val="000000"/>
              </a:buClr>
              <a:buSzPct val="45000"/>
              <a:buFont typeface="Wingdings" panose="05000000000000000000" pitchFamily="2" charset="2"/>
              <a:buChar char=""/>
            </a:pPr>
            <a:r>
              <a:rPr lang="en-GB" spc="-1">
                <a:solidFill>
                  <a:srgbClr val="000000"/>
                </a:solidFill>
                <a:uFill>
                  <a:solidFill>
                    <a:srgbClr val="FFFFFF"/>
                  </a:solidFill>
                </a:uFill>
                <a:latin typeface="+mj-lt"/>
                <a:sym typeface="+mn-ea"/>
              </a:rPr>
              <a:t>4. Share your learning and listen to others</a:t>
            </a:r>
            <a:endParaRPr lang="en-GB" b="0" spc="-1" noProof="1">
              <a:solidFill>
                <a:srgbClr val="000000"/>
              </a:solidFill>
              <a:uFill>
                <a:solidFill>
                  <a:srgbClr val="FFFFFF"/>
                </a:solidFill>
              </a:uFill>
              <a:latin typeface="+mj-lt"/>
            </a:endParaRPr>
          </a:p>
          <a:p>
            <a:pPr marL="431800" indent="-323850" fontAlgn="auto">
              <a:buClr>
                <a:srgbClr val="000000"/>
              </a:buClr>
              <a:buSzPct val="45000"/>
              <a:buFont typeface="Wingdings" panose="05000000000000000000" pitchFamily="2" charset="2"/>
              <a:buChar char=""/>
            </a:pPr>
            <a:r>
              <a:rPr lang="en-GB" spc="-1">
                <a:solidFill>
                  <a:srgbClr val="000000"/>
                </a:solidFill>
                <a:uFill>
                  <a:solidFill>
                    <a:srgbClr val="FFFFFF"/>
                  </a:solidFill>
                </a:uFill>
                <a:latin typeface="+mj-lt"/>
                <a:sym typeface="+mn-ea"/>
              </a:rPr>
              <a:t>5. Keep the discussion relevant</a:t>
            </a:r>
            <a:endParaRPr lang="en-GB" b="0" spc="-1" noProof="1">
              <a:solidFill>
                <a:srgbClr val="000000"/>
              </a:solidFill>
              <a:uFill>
                <a:solidFill>
                  <a:srgbClr val="FFFFFF"/>
                </a:solidFill>
              </a:uFill>
              <a:latin typeface="+mj-lt"/>
            </a:endParaRPr>
          </a:p>
          <a:p>
            <a:pPr marL="431800" indent="-323850" fontAlgn="auto">
              <a:buClr>
                <a:srgbClr val="000000"/>
              </a:buClr>
              <a:buSzPct val="45000"/>
              <a:buFont typeface="Wingdings" panose="05000000000000000000" pitchFamily="2" charset="2"/>
              <a:buChar char=""/>
            </a:pPr>
            <a:r>
              <a:rPr lang="en-GB" spc="-1">
                <a:solidFill>
                  <a:srgbClr val="000000"/>
                </a:solidFill>
                <a:uFill>
                  <a:solidFill>
                    <a:srgbClr val="FFFFFF"/>
                  </a:solidFill>
                </a:uFill>
                <a:latin typeface="+mj-lt"/>
                <a:sym typeface="+mn-ea"/>
              </a:rPr>
              <a:t>6. Respect each others’ confidentiality</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t>History of Sri Charitropakhyan</a:t>
            </a:r>
            <a:endParaRPr lang="en-GB" altLang="en-US"/>
          </a:p>
        </p:txBody>
      </p:sp>
      <p:sp>
        <p:nvSpPr>
          <p:cNvPr id="3" name="Content Placeholder 2"/>
          <p:cNvSpPr>
            <a:spLocks noGrp="1"/>
          </p:cNvSpPr>
          <p:nvPr>
            <p:ph idx="1"/>
          </p:nvPr>
        </p:nvSpPr>
        <p:spPr/>
        <p:txBody>
          <a:bodyPr>
            <a:normAutofit lnSpcReduction="20000"/>
          </a:bodyPr>
          <a:p>
            <a:r>
              <a:rPr lang="en-GB" altLang="en-US"/>
              <a:t>Completed at Anandpur Sahib in 1753</a:t>
            </a:r>
            <a:endParaRPr lang="en-GB" altLang="en-US"/>
          </a:p>
          <a:p>
            <a:r>
              <a:rPr lang="en-GB" altLang="en-US"/>
              <a:t>Characters from Mahabarat, Puranas, Brihat Katha, Saritsagar Kath, Alif Laila etc</a:t>
            </a:r>
            <a:endParaRPr lang="en-GB" altLang="en-US"/>
          </a:p>
          <a:p>
            <a:r>
              <a:rPr lang="en-GB" altLang="en-US"/>
              <a:t>Stories from a wide range of people in society (kings to sadhus to prostitutes)</a:t>
            </a:r>
            <a:endParaRPr lang="en-GB" altLang="en-US"/>
          </a:p>
          <a:p>
            <a:r>
              <a:rPr lang="en-GB" altLang="en-US"/>
              <a:t>Each story has a moral message</a:t>
            </a:r>
            <a:endParaRPr lang="en-GB" altLang="en-US"/>
          </a:p>
          <a:p>
            <a:r>
              <a:rPr lang="en-GB" altLang="en-US"/>
              <a:t>Provide awareness of social pain, criminal mentality and exploitation that arises from intense lust</a:t>
            </a:r>
            <a:endParaRPr lang="en-GB" altLang="en-US"/>
          </a:p>
          <a:p>
            <a:r>
              <a:rPr lang="en-GB" altLang="en-US"/>
              <a:t>Holds male society to account</a:t>
            </a:r>
            <a:endParaRPr lang="en-GB" altLang="en-US"/>
          </a:p>
          <a:p>
            <a:r>
              <a:rPr lang="en-GB" altLang="en-US"/>
              <a:t>Interesting that many in the Panth feel this Bani should be separated for the 'good of the sangat' because of its content</a:t>
            </a:r>
            <a:endParaRPr lang="en-GB"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t>Chandi Charitar (The first Charitar)</a:t>
            </a:r>
            <a:endParaRPr lang="en-GB" altLang="en-US"/>
          </a:p>
        </p:txBody>
      </p:sp>
      <p:sp>
        <p:nvSpPr>
          <p:cNvPr id="3" name="Content Placeholder 2"/>
          <p:cNvSpPr>
            <a:spLocks noGrp="1"/>
          </p:cNvSpPr>
          <p:nvPr>
            <p:ph idx="1"/>
          </p:nvPr>
        </p:nvSpPr>
        <p:spPr>
          <a:xfrm>
            <a:off x="838200" y="1825625"/>
            <a:ext cx="10515600" cy="4625975"/>
          </a:xfrm>
        </p:spPr>
        <p:txBody>
          <a:bodyPr>
            <a:normAutofit fontScale="90000" lnSpcReduction="10000"/>
          </a:bodyPr>
          <a:p>
            <a:r>
              <a:rPr lang="en-GB" altLang="en-US"/>
              <a:t>Description of Chandi as the force of Akal Purakh which has been active in destroying impious forces</a:t>
            </a:r>
            <a:endParaRPr lang="en-GB" altLang="en-US"/>
          </a:p>
          <a:p>
            <a:r>
              <a:rPr lang="en-GB" altLang="en-US"/>
              <a:t>Force is the sword &amp; blade</a:t>
            </a:r>
            <a:endParaRPr lang="en-GB" altLang="en-US"/>
          </a:p>
          <a:p>
            <a:r>
              <a:rPr lang="en-GB" altLang="en-US"/>
              <a:t>Introduces the concept of 'Baala' which takes the positon of 'Kaur'</a:t>
            </a:r>
            <a:endParaRPr lang="en-GB" altLang="en-US"/>
          </a:p>
          <a:p>
            <a:pPr lvl="1"/>
            <a:r>
              <a:rPr lang="en-GB" altLang="en-US" sz="2400"/>
              <a:t>One of pure chastity</a:t>
            </a:r>
            <a:endParaRPr lang="en-GB" altLang="en-US"/>
          </a:p>
          <a:p>
            <a:r>
              <a:rPr lang="en-GB" altLang="en-US"/>
              <a:t>Chandi - the source of creation</a:t>
            </a:r>
            <a:endParaRPr lang="en-GB" altLang="en-US"/>
          </a:p>
          <a:p>
            <a:r>
              <a:rPr lang="en-GB" altLang="en-US"/>
              <a:t>Devi - force of Maya </a:t>
            </a:r>
            <a:endParaRPr lang="en-GB" altLang="en-US"/>
          </a:p>
          <a:p>
            <a:pPr lvl="1"/>
            <a:r>
              <a:rPr lang="en-GB" altLang="en-US"/>
              <a:t>In the form of a cultured &amp; virtuous woman, but also with deadly weapons</a:t>
            </a:r>
            <a:endParaRPr lang="en-GB" altLang="en-US"/>
          </a:p>
          <a:p>
            <a:pPr lvl="1"/>
            <a:r>
              <a:rPr lang="en-GB" altLang="en-US"/>
              <a:t>Performs actions as per the Hukam of Akaal Purakh</a:t>
            </a:r>
            <a:endParaRPr lang="en-GB" altLang="en-US"/>
          </a:p>
          <a:p>
            <a:pPr lvl="1"/>
            <a:r>
              <a:rPr lang="en-GB" altLang="en-US"/>
              <a:t>Therefore distinct from the Devi that is worshipped as the wife of Devtas in other traditions</a:t>
            </a:r>
            <a:endParaRPr lang="en-GB" altLang="en-US"/>
          </a:p>
          <a:p>
            <a:pPr lvl="0"/>
            <a:r>
              <a:rPr lang="en-GB" altLang="en-US"/>
              <a:t>Encompases many other characters (Narsingh, Ram, Krishna Avtar)</a:t>
            </a:r>
            <a:endParaRPr lang="en-GB"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bodyPr>
          <a:p>
            <a:r>
              <a:rPr lang="en-GB" altLang="en-US">
                <a:sym typeface="+mn-ea"/>
              </a:rPr>
              <a:t>Chandi Charitar (The first Charitar)</a:t>
            </a:r>
            <a:endParaRPr lang="en-US"/>
          </a:p>
        </p:txBody>
      </p:sp>
      <p:sp>
        <p:nvSpPr>
          <p:cNvPr id="3" name="Content Placeholder 2"/>
          <p:cNvSpPr>
            <a:spLocks noGrp="1"/>
          </p:cNvSpPr>
          <p:nvPr>
            <p:ph idx="1"/>
          </p:nvPr>
        </p:nvSpPr>
        <p:spPr/>
        <p:txBody>
          <a:bodyPr>
            <a:normAutofit lnSpcReduction="10000"/>
          </a:bodyPr>
          <a:p>
            <a:r>
              <a:rPr lang="en-GB" altLang="en-US"/>
              <a:t>Baala</a:t>
            </a:r>
            <a:endParaRPr lang="en-GB" altLang="en-US"/>
          </a:p>
          <a:p>
            <a:pPr lvl="1"/>
            <a:r>
              <a:rPr lang="en-GB" altLang="en-US" sz="2400"/>
              <a:t>C</a:t>
            </a:r>
            <a:r>
              <a:rPr lang="en-GB" altLang="en-US"/>
              <a:t>omparable to Kaur (one of pure chastity)</a:t>
            </a:r>
            <a:endParaRPr lang="en-GB" altLang="en-US"/>
          </a:p>
          <a:p>
            <a:pPr lvl="1"/>
            <a:r>
              <a:rPr lang="en-GB" altLang="en-US"/>
              <a:t>Soul bride to the Husband (Akaal Purakh)</a:t>
            </a:r>
            <a:endParaRPr lang="en-GB" altLang="en-US"/>
          </a:p>
          <a:p>
            <a:pPr lvl="1"/>
            <a:r>
              <a:rPr lang="en-GB" altLang="en-US"/>
              <a:t>Male &amp; female union of unlimited purity, unparalleled and inseparable</a:t>
            </a:r>
            <a:endParaRPr lang="en-GB" altLang="en-US"/>
          </a:p>
          <a:p>
            <a:pPr lvl="0"/>
            <a:r>
              <a:rPr lang="en-GB" altLang="en-US"/>
              <a:t>Vishnu rests on the bed of Shesh-Naag's coil</a:t>
            </a:r>
            <a:endParaRPr lang="en-GB" altLang="en-US"/>
          </a:p>
          <a:p>
            <a:pPr lvl="1"/>
            <a:r>
              <a:rPr lang="en-GB" altLang="en-US"/>
              <a:t>Encompases lion-riding Durga</a:t>
            </a:r>
            <a:endParaRPr lang="en-GB" altLang="en-US"/>
          </a:p>
          <a:p>
            <a:pPr lvl="1"/>
            <a:r>
              <a:rPr lang="en-GB" altLang="en-US"/>
              <a:t>Encompases Usha (highly virtuous woman who has the capacity to destroy darkness)</a:t>
            </a:r>
            <a:endParaRPr lang="en-GB" altLang="en-US"/>
          </a:p>
          <a:p>
            <a:pPr lvl="1"/>
            <a:r>
              <a:rPr lang="en-GB" altLang="en-US"/>
              <a:t>Similarities to Akaal Ustat where Waheguru is described as diversified in various forms of Devi</a:t>
            </a:r>
            <a:endParaRPr lang="en-GB" altLang="en-US"/>
          </a:p>
          <a:p>
            <a:pPr lvl="0"/>
            <a:r>
              <a:rPr lang="en-GB" altLang="en-US"/>
              <a:t>Essentially all descriptions of the forms of Akaal Purakh</a:t>
            </a:r>
            <a:endParaRPr lang="en-GB"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bodyPr>
          <a:p>
            <a:r>
              <a:rPr lang="en-GB"/>
              <a:t>Female complexity</a:t>
            </a:r>
            <a:endParaRPr lang="en-GB"/>
          </a:p>
        </p:txBody>
      </p:sp>
      <p:sp>
        <p:nvSpPr>
          <p:cNvPr id="3" name="Content Placeholder 2"/>
          <p:cNvSpPr>
            <a:spLocks noGrp="1"/>
          </p:cNvSpPr>
          <p:nvPr>
            <p:ph idx="1"/>
          </p:nvPr>
        </p:nvSpPr>
        <p:spPr>
          <a:xfrm>
            <a:off x="838200" y="1490980"/>
            <a:ext cx="10515600" cy="4960620"/>
          </a:xfrm>
        </p:spPr>
        <p:txBody>
          <a:bodyPr>
            <a:noAutofit/>
          </a:bodyPr>
          <a:p>
            <a:r>
              <a:rPr lang="en-GB" altLang="en-US"/>
              <a:t>The real image of females is corrupted by pleasure-seeking male forces</a:t>
            </a:r>
            <a:endParaRPr lang="en-GB" altLang="en-US"/>
          </a:p>
          <a:p>
            <a:r>
              <a:rPr lang="en-GB" altLang="en-US"/>
              <a:t>In her true form, she is an active force capable of eradicating all crimes &amp; evils from the world</a:t>
            </a:r>
            <a:endParaRPr lang="en-GB" altLang="en-US" sz="3200"/>
          </a:p>
          <a:p>
            <a:r>
              <a:rPr lang="en-GB" altLang="en-US"/>
              <a:t>Social structure</a:t>
            </a:r>
            <a:endParaRPr lang="en-GB" altLang="en-US" sz="3200"/>
          </a:p>
          <a:p>
            <a:pPr lvl="1"/>
            <a:r>
              <a:rPr lang="en-GB" altLang="en-US"/>
              <a:t>Gives her equal opportunities</a:t>
            </a:r>
            <a:endParaRPr lang="en-GB" altLang="en-US"/>
          </a:p>
          <a:p>
            <a:pPr lvl="1"/>
            <a:r>
              <a:rPr lang="en-GB" altLang="en-US"/>
              <a:t>But also treats her like an object of desire &amp; confines her to the house</a:t>
            </a:r>
            <a:endParaRPr lang="en-GB" altLang="en-US"/>
          </a:p>
          <a:p>
            <a:pPr lvl="1"/>
            <a:r>
              <a:rPr lang="en-GB" altLang="en-US"/>
              <a:t>Provokes a destructive form; capable of destroying society whilst reamining sidelined</a:t>
            </a:r>
            <a:endParaRPr lang="en-GB" altLang="en-US"/>
          </a:p>
          <a:p>
            <a:pPr lvl="1"/>
            <a:r>
              <a:rPr lang="en-GB" altLang="en-US"/>
              <a:t>It is up to male society to choose the road of progression, to use her peerless strength for growth &amp; betterment of humanity</a:t>
            </a:r>
            <a:endParaRPr lang="en-GB" altLang="en-US"/>
          </a:p>
          <a:p>
            <a:pPr lvl="0"/>
            <a:r>
              <a:rPr lang="en-GB" altLang="en-US"/>
              <a:t>Indra vs Kaali</a:t>
            </a:r>
            <a:endParaRPr lang="en-GB"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t>Summary of Charitars 2-16; a treatise on ethics</a:t>
            </a:r>
            <a:endParaRPr lang="en-GB" altLang="en-US"/>
          </a:p>
        </p:txBody>
      </p:sp>
      <p:sp>
        <p:nvSpPr>
          <p:cNvPr id="3" name="Content Placeholder 2"/>
          <p:cNvSpPr>
            <a:spLocks noGrp="1"/>
          </p:cNvSpPr>
          <p:nvPr>
            <p:ph idx="1"/>
          </p:nvPr>
        </p:nvSpPr>
        <p:spPr/>
        <p:txBody>
          <a:bodyPr>
            <a:normAutofit lnSpcReduction="10000"/>
          </a:bodyPr>
          <a:p>
            <a:r>
              <a:rPr lang="en-GB" altLang="en-US"/>
              <a:t>When in power, the ruling faction forgets its responsibility and engages in immoral acts</a:t>
            </a:r>
            <a:endParaRPr lang="en-GB" altLang="en-US"/>
          </a:p>
          <a:p>
            <a:r>
              <a:rPr lang="en-GB" altLang="en-US"/>
              <a:t>Innocent people are forced onto the battlefield and humanity suffers</a:t>
            </a:r>
            <a:endParaRPr lang="en-GB" altLang="en-US"/>
          </a:p>
          <a:p>
            <a:r>
              <a:rPr lang="en-GB" altLang="en-US"/>
              <a:t>Using wealth/power as influences to establish illicit relations will have devastating consequences</a:t>
            </a:r>
            <a:endParaRPr lang="en-GB" altLang="en-US"/>
          </a:p>
          <a:p>
            <a:r>
              <a:rPr lang="en-GB" altLang="en-US"/>
              <a:t>Decisions made by people who are sexually engrossed affect their own family directly &amp; most potently</a:t>
            </a:r>
            <a:endParaRPr lang="en-GB" altLang="en-US"/>
          </a:p>
          <a:p>
            <a:r>
              <a:rPr lang="en-GB" altLang="en-US"/>
              <a:t>As a result of male excesses, females can be driven towards wrong-doings and project an illusion of impurity within society</a:t>
            </a:r>
            <a:endParaRPr lang="en-GB" altLang="en-US"/>
          </a:p>
          <a:p>
            <a:r>
              <a:rPr lang="en-GB" altLang="en-US"/>
              <a:t>It is the duty of advisors to bring an astray ruler back on track</a:t>
            </a:r>
            <a:endParaRPr lang="en-GB"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t>Summary of Charitars 2-16; a treatise on ethics</a:t>
            </a:r>
            <a:endParaRPr lang="en-GB" altLang="en-US"/>
          </a:p>
        </p:txBody>
      </p:sp>
      <p:sp>
        <p:nvSpPr>
          <p:cNvPr id="3" name="Content Placeholder 2"/>
          <p:cNvSpPr>
            <a:spLocks noGrp="1"/>
          </p:cNvSpPr>
          <p:nvPr>
            <p:ph idx="1"/>
          </p:nvPr>
        </p:nvSpPr>
        <p:spPr/>
        <p:txBody>
          <a:bodyPr>
            <a:normAutofit lnSpcReduction="20000"/>
          </a:bodyPr>
          <a:p>
            <a:r>
              <a:rPr lang="en-GB" altLang="en-US" sz="3200"/>
              <a:t>The perverted mentality of people impersonating as Saints or Yogis</a:t>
            </a:r>
            <a:endParaRPr lang="en-GB" altLang="en-US" sz="3200"/>
          </a:p>
          <a:p>
            <a:r>
              <a:rPr lang="en-GB" altLang="en-US" sz="3200"/>
              <a:t>These events are prevalent in every social order and every city</a:t>
            </a:r>
            <a:endParaRPr lang="en-GB" altLang="en-US" sz="3200"/>
          </a:p>
          <a:p>
            <a:r>
              <a:rPr lang="en-GB" altLang="en-US" sz="3200"/>
              <a:t>Immoral people not only enter religious places but also deceive the innocent spiritual seekers</a:t>
            </a:r>
            <a:endParaRPr lang="en-GB" altLang="en-US" sz="3200"/>
          </a:p>
          <a:p>
            <a:r>
              <a:rPr lang="en-GB" altLang="en-US" sz="3200"/>
              <a:t>Highlights the potential for prostitues in poor economic situations to become women of high moral character</a:t>
            </a:r>
            <a:endParaRPr lang="en-GB" altLang="en-US" sz="3200"/>
          </a:p>
          <a:p>
            <a:r>
              <a:rPr lang="en-GB" altLang="en-US" sz="3200"/>
              <a:t>Whenever prestige and faith are at stake, one should always defend the faith &amp; religious duty</a:t>
            </a:r>
            <a:endParaRPr lang="en-GB" altLang="en-US"/>
          </a:p>
          <a:p>
            <a:endParaRPr lang="en-GB"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t>Analysis of Charitars 21-23 Anoop Kaur</a:t>
            </a:r>
            <a:endParaRPr lang="en-GB" altLang="en-US"/>
          </a:p>
        </p:txBody>
      </p:sp>
      <p:sp>
        <p:nvSpPr>
          <p:cNvPr id="3" name="Content Placeholder 2"/>
          <p:cNvSpPr>
            <a:spLocks noGrp="1"/>
          </p:cNvSpPr>
          <p:nvPr>
            <p:ph idx="1"/>
          </p:nvPr>
        </p:nvSpPr>
        <p:spPr/>
        <p:txBody>
          <a:bodyPr/>
          <a:p>
            <a:r>
              <a:rPr lang="en-GB" altLang="en-US"/>
              <a:t>The dangers of neglecting the pious relationship between a Sikh and the Guru</a:t>
            </a:r>
            <a:endParaRPr lang="en-GB" altLang="en-US"/>
          </a:p>
          <a:p>
            <a:r>
              <a:rPr lang="en-GB" altLang="en-US"/>
              <a:t>Sexually obsessed people twist the meanings of religious texts to uphold their actions</a:t>
            </a:r>
            <a:endParaRPr lang="en-GB" altLang="en-US"/>
          </a:p>
          <a:p>
            <a:r>
              <a:rPr lang="en-GB" altLang="en-US"/>
              <a:t>Adultery is a sure invitation of death &amp; devastation</a:t>
            </a:r>
            <a:endParaRPr lang="en-GB" altLang="en-US"/>
          </a:p>
          <a:p>
            <a:r>
              <a:rPr lang="en-GB" altLang="en-US"/>
              <a:t>The importance of ensuring that even these people are looked after if they see the error of their ways</a:t>
            </a:r>
            <a:endParaRPr lang="en-GB"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t>Messages of Charitars 25-403</a:t>
            </a:r>
            <a:endParaRPr lang="en-GB" altLang="en-US"/>
          </a:p>
        </p:txBody>
      </p:sp>
      <p:sp>
        <p:nvSpPr>
          <p:cNvPr id="3" name="Content Placeholder 2"/>
          <p:cNvSpPr>
            <a:spLocks noGrp="1"/>
          </p:cNvSpPr>
          <p:nvPr>
            <p:ph idx="1"/>
          </p:nvPr>
        </p:nvSpPr>
        <p:spPr/>
        <p:txBody>
          <a:bodyPr>
            <a:normAutofit lnSpcReduction="20000"/>
          </a:bodyPr>
          <a:p>
            <a:r>
              <a:rPr lang="en-GB" altLang="en-US"/>
              <a:t>It is important to look after your household rather than only sitting in places of worship all the time</a:t>
            </a:r>
            <a:endParaRPr lang="en-GB" altLang="en-US"/>
          </a:p>
          <a:p>
            <a:r>
              <a:rPr lang="en-GB" altLang="en-US"/>
              <a:t>Guru Ji describes situations where the wife has guided the husband back onto the correct path (80)</a:t>
            </a:r>
            <a:endParaRPr lang="en-GB" altLang="en-US"/>
          </a:p>
          <a:p>
            <a:r>
              <a:rPr lang="en-GB" altLang="en-US"/>
              <a:t>Repudiation of magic mantras &amp; sorcery (119) </a:t>
            </a:r>
            <a:endParaRPr lang="en-GB" altLang="en-US"/>
          </a:p>
          <a:p>
            <a:pPr lvl="1"/>
            <a:r>
              <a:rPr lang="en-GB" altLang="en-US" sz="2400"/>
              <a:t>Irony that critics of this Baani associate it as being influenced by group that the Guru is Himself criticising</a:t>
            </a:r>
            <a:endParaRPr lang="en-GB" altLang="en-US" sz="2400"/>
          </a:p>
          <a:p>
            <a:pPr lvl="0"/>
            <a:r>
              <a:rPr lang="en-GB" altLang="en-US" sz="2800"/>
              <a:t>Repudiation of idol worship (266)</a:t>
            </a:r>
            <a:endParaRPr lang="en-GB" altLang="en-US"/>
          </a:p>
          <a:p>
            <a:r>
              <a:rPr lang="en-GB" altLang="en-US"/>
              <a:t>In some stories, Guru Ji has attached himself as the protagonist to try to convey te message that attacks of Kaam happen on men of God and they are able to successfully destroy these attacks with superior intellect and spirituality</a:t>
            </a:r>
            <a:endParaRPr lang="en-GB"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t>Charitar 404 Sri Sabudh Baach</a:t>
            </a:r>
            <a:endParaRPr lang="en-GB" altLang="en-US"/>
          </a:p>
        </p:txBody>
      </p:sp>
      <p:sp>
        <p:nvSpPr>
          <p:cNvPr id="3" name="Content Placeholder 2"/>
          <p:cNvSpPr>
            <a:spLocks noGrp="1"/>
          </p:cNvSpPr>
          <p:nvPr>
            <p:ph idx="1"/>
          </p:nvPr>
        </p:nvSpPr>
        <p:spPr/>
        <p:txBody>
          <a:bodyPr/>
          <a:p>
            <a:r>
              <a:rPr lang="en-GB" altLang="en-US"/>
              <a:t>When wise people present before society the dangers of crimes relating to Kaam, people become prudent</a:t>
            </a:r>
            <a:endParaRPr lang="en-GB" altLang="en-US"/>
          </a:p>
          <a:p>
            <a:r>
              <a:rPr lang="en-GB" altLang="en-US"/>
              <a:t>This charitars aims to uproot discrimination in society</a:t>
            </a:r>
            <a:endParaRPr lang="en-GB" altLang="en-US"/>
          </a:p>
          <a:p>
            <a:r>
              <a:rPr lang="en-GB" altLang="en-US"/>
              <a:t>The birth of Baala emerging from the fire of battle, untameable</a:t>
            </a:r>
            <a:endParaRPr lang="en-GB" altLang="en-US"/>
          </a:p>
          <a:p>
            <a:pPr lvl="1"/>
            <a:r>
              <a:rPr lang="en-GB" altLang="en-US"/>
              <a:t>Form of Maha-Chandi</a:t>
            </a:r>
            <a:endParaRPr lang="en-GB" altLang="en-US"/>
          </a:p>
          <a:p>
            <a:pPr lvl="1"/>
            <a:r>
              <a:rPr lang="en-GB" altLang="en-US"/>
              <a:t>Only objective to become one with the Lord of the Universe which is possible when lustful tendences get destroyed from the breath of society</a:t>
            </a:r>
            <a:endParaRPr lang="en-GB" altLang="en-US"/>
          </a:p>
          <a:p>
            <a:pPr lvl="1"/>
            <a:r>
              <a:rPr lang="en-GB" altLang="en-US"/>
              <a:t>Reappears as Bhawani </a:t>
            </a:r>
            <a:endParaRPr lang="en-GB" altLang="en-US"/>
          </a:p>
          <a:p>
            <a:pPr lvl="0"/>
            <a:r>
              <a:rPr lang="en-GB" altLang="en-US"/>
              <a:t>Guru Gobind Singh Ji's criticism of forcible conversions and implicit conversion tactics</a:t>
            </a:r>
            <a:endParaRPr lang="en-GB" alt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4987</Words>
  <Application>WPS Presentation</Application>
  <PresentationFormat>Widescreen</PresentationFormat>
  <Paragraphs>104</Paragraphs>
  <Slides>11</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11</vt:i4>
      </vt:variant>
    </vt:vector>
  </HeadingPairs>
  <TitlesOfParts>
    <vt:vector size="19" baseType="lpstr">
      <vt:lpstr>Arial</vt:lpstr>
      <vt:lpstr>SimSun</vt:lpstr>
      <vt:lpstr>Wingdings</vt:lpstr>
      <vt:lpstr>Calibri Light</vt:lpstr>
      <vt:lpstr>Calibri</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Summary of Charitars 2-16; a treatise on ethics</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Sri Charitropakhyan</dc:title>
  <dc:creator/>
  <cp:lastModifiedBy>user</cp:lastModifiedBy>
  <cp:revision>4</cp:revision>
  <dcterms:created xsi:type="dcterms:W3CDTF">2019-06-16T09:42:42Z</dcterms:created>
  <dcterms:modified xsi:type="dcterms:W3CDTF">2019-06-16T11:04:14Z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1033-11.2.0.8641</vt:lpwstr>
  </property>
</Properties>
</file>