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 descr="The Art of Wa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1905"/>
            <a:ext cx="12188190" cy="68554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Ground Rules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428625" indent="-321945" defTabSz="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428625" algn="l"/>
                <a:tab pos="876300" algn="l"/>
                <a:tab pos="1325880" algn="l"/>
                <a:tab pos="1774825" algn="l"/>
                <a:tab pos="2224405" algn="l"/>
                <a:tab pos="2673350" algn="l"/>
                <a:tab pos="3122930" algn="l"/>
                <a:tab pos="3571875" algn="l"/>
                <a:tab pos="4021455" algn="l"/>
                <a:tab pos="4470400" algn="l"/>
                <a:tab pos="4919980" algn="l"/>
                <a:tab pos="5368925" algn="l"/>
                <a:tab pos="5818505" algn="l"/>
                <a:tab pos="6267450" algn="l"/>
                <a:tab pos="6717030" algn="l"/>
                <a:tab pos="7165975" algn="l"/>
                <a:tab pos="7615555" algn="l"/>
                <a:tab pos="8064500" algn="l"/>
                <a:tab pos="8514080" algn="l"/>
                <a:tab pos="8963025" algn="l"/>
                <a:tab pos="9412605" algn="l"/>
              </a:tabLst>
            </a:pPr>
            <a:r>
              <a:rPr lang="en-US" altLang="x-none" dirty="0" err="1">
                <a:solidFill>
                  <a:srgbClr val="000000"/>
                </a:solidFill>
                <a:latin typeface="Calibri Light" panose="020F0302020204030204" charset="0"/>
                <a:sym typeface="+mn-ea"/>
              </a:rPr>
              <a:t>1. Punctual attendance </a:t>
            </a:r>
            <a:endParaRPr lang="en-US" altLang="x-none" dirty="0" err="1">
              <a:solidFill>
                <a:srgbClr val="000000"/>
              </a:solidFill>
              <a:latin typeface="Calibri Light" panose="020F0302020204030204" charset="0"/>
            </a:endParaRPr>
          </a:p>
          <a:p>
            <a:pPr marL="428625" indent="-321945" defTabSz="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428625" algn="l"/>
                <a:tab pos="876300" algn="l"/>
                <a:tab pos="1325880" algn="l"/>
                <a:tab pos="1774825" algn="l"/>
                <a:tab pos="2224405" algn="l"/>
                <a:tab pos="2673350" algn="l"/>
                <a:tab pos="3122930" algn="l"/>
                <a:tab pos="3571875" algn="l"/>
                <a:tab pos="4021455" algn="l"/>
                <a:tab pos="4470400" algn="l"/>
                <a:tab pos="4919980" algn="l"/>
                <a:tab pos="5368925" algn="l"/>
                <a:tab pos="5818505" algn="l"/>
                <a:tab pos="6267450" algn="l"/>
                <a:tab pos="6717030" algn="l"/>
                <a:tab pos="7165975" algn="l"/>
                <a:tab pos="7615555" algn="l"/>
                <a:tab pos="8064500" algn="l"/>
                <a:tab pos="8514080" algn="l"/>
                <a:tab pos="8963025" algn="l"/>
                <a:tab pos="9412605" algn="l"/>
              </a:tabLst>
            </a:pPr>
            <a:r>
              <a:rPr lang="en-US" altLang="x-none" dirty="0" err="1">
                <a:solidFill>
                  <a:srgbClr val="000000"/>
                </a:solidFill>
                <a:latin typeface="Calibri Light" panose="020F0302020204030204" charset="0"/>
                <a:sym typeface="+mn-ea"/>
              </a:rPr>
              <a:t>2. The whole book/article of the month must be read</a:t>
            </a:r>
            <a:endParaRPr lang="en-US" altLang="x-none" dirty="0" err="1">
              <a:solidFill>
                <a:srgbClr val="000000"/>
              </a:solidFill>
              <a:latin typeface="Calibri Light" panose="020F0302020204030204" charset="0"/>
            </a:endParaRPr>
          </a:p>
          <a:p>
            <a:pPr marL="428625" indent="-321945" defTabSz="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428625" algn="l"/>
                <a:tab pos="876300" algn="l"/>
                <a:tab pos="1325880" algn="l"/>
                <a:tab pos="1774825" algn="l"/>
                <a:tab pos="2224405" algn="l"/>
                <a:tab pos="2673350" algn="l"/>
                <a:tab pos="3122930" algn="l"/>
                <a:tab pos="3571875" algn="l"/>
                <a:tab pos="4021455" algn="l"/>
                <a:tab pos="4470400" algn="l"/>
                <a:tab pos="4919980" algn="l"/>
                <a:tab pos="5368925" algn="l"/>
                <a:tab pos="5818505" algn="l"/>
                <a:tab pos="6267450" algn="l"/>
                <a:tab pos="6717030" algn="l"/>
                <a:tab pos="7165975" algn="l"/>
                <a:tab pos="7615555" algn="l"/>
                <a:tab pos="8064500" algn="l"/>
                <a:tab pos="8514080" algn="l"/>
                <a:tab pos="8963025" algn="l"/>
                <a:tab pos="9412605" algn="l"/>
              </a:tabLst>
            </a:pPr>
            <a:r>
              <a:rPr lang="en-US" altLang="x-none" dirty="0" err="1">
                <a:solidFill>
                  <a:srgbClr val="000000"/>
                </a:solidFill>
                <a:latin typeface="Calibri Light" panose="020F0302020204030204" charset="0"/>
                <a:sym typeface="+mn-ea"/>
              </a:rPr>
              <a:t>3. Come with an open mind</a:t>
            </a:r>
            <a:endParaRPr lang="en-US" altLang="x-none" dirty="0" err="1">
              <a:solidFill>
                <a:srgbClr val="000000"/>
              </a:solidFill>
              <a:latin typeface="Calibri Light" panose="020F0302020204030204" charset="0"/>
            </a:endParaRPr>
          </a:p>
          <a:p>
            <a:pPr marL="428625" indent="-321945" defTabSz="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428625" algn="l"/>
                <a:tab pos="876300" algn="l"/>
                <a:tab pos="1325880" algn="l"/>
                <a:tab pos="1774825" algn="l"/>
                <a:tab pos="2224405" algn="l"/>
                <a:tab pos="2673350" algn="l"/>
                <a:tab pos="3122930" algn="l"/>
                <a:tab pos="3571875" algn="l"/>
                <a:tab pos="4021455" algn="l"/>
                <a:tab pos="4470400" algn="l"/>
                <a:tab pos="4919980" algn="l"/>
                <a:tab pos="5368925" algn="l"/>
                <a:tab pos="5818505" algn="l"/>
                <a:tab pos="6267450" algn="l"/>
                <a:tab pos="6717030" algn="l"/>
                <a:tab pos="7165975" algn="l"/>
                <a:tab pos="7615555" algn="l"/>
                <a:tab pos="8064500" algn="l"/>
                <a:tab pos="8514080" algn="l"/>
                <a:tab pos="8963025" algn="l"/>
                <a:tab pos="9412605" algn="l"/>
              </a:tabLst>
            </a:pPr>
            <a:r>
              <a:rPr lang="en-US" altLang="x-none" dirty="0" err="1">
                <a:solidFill>
                  <a:srgbClr val="000000"/>
                </a:solidFill>
                <a:latin typeface="Calibri Light" panose="020F0302020204030204" charset="0"/>
                <a:sym typeface="+mn-ea"/>
              </a:rPr>
              <a:t>4. Share your learning and listen to others</a:t>
            </a:r>
            <a:endParaRPr lang="en-US" altLang="x-none" dirty="0" err="1">
              <a:solidFill>
                <a:srgbClr val="000000"/>
              </a:solidFill>
              <a:latin typeface="Calibri Light" panose="020F0302020204030204" charset="0"/>
            </a:endParaRPr>
          </a:p>
          <a:p>
            <a:pPr marL="428625" indent="-321945" defTabSz="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428625" algn="l"/>
                <a:tab pos="876300" algn="l"/>
                <a:tab pos="1325880" algn="l"/>
                <a:tab pos="1774825" algn="l"/>
                <a:tab pos="2224405" algn="l"/>
                <a:tab pos="2673350" algn="l"/>
                <a:tab pos="3122930" algn="l"/>
                <a:tab pos="3571875" algn="l"/>
                <a:tab pos="4021455" algn="l"/>
                <a:tab pos="4470400" algn="l"/>
                <a:tab pos="4919980" algn="l"/>
                <a:tab pos="5368925" algn="l"/>
                <a:tab pos="5818505" algn="l"/>
                <a:tab pos="6267450" algn="l"/>
                <a:tab pos="6717030" algn="l"/>
                <a:tab pos="7165975" algn="l"/>
                <a:tab pos="7615555" algn="l"/>
                <a:tab pos="8064500" algn="l"/>
                <a:tab pos="8514080" algn="l"/>
                <a:tab pos="8963025" algn="l"/>
                <a:tab pos="9412605" algn="l"/>
              </a:tabLst>
            </a:pPr>
            <a:r>
              <a:rPr lang="en-US" altLang="x-none" dirty="0" err="1">
                <a:solidFill>
                  <a:srgbClr val="000000"/>
                </a:solidFill>
                <a:latin typeface="Calibri Light" panose="020F0302020204030204" charset="0"/>
                <a:sym typeface="+mn-ea"/>
              </a:rPr>
              <a:t>5. Keep the discussion relevant</a:t>
            </a:r>
            <a:endParaRPr lang="en-US" altLang="x-none" dirty="0" err="1">
              <a:solidFill>
                <a:srgbClr val="000000"/>
              </a:solidFill>
              <a:latin typeface="Calibri Light" panose="020F0302020204030204" charset="0"/>
            </a:endParaRPr>
          </a:p>
          <a:p>
            <a:pPr marL="428625" indent="-321945" defTabSz="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tabLst>
                <a:tab pos="428625" algn="l"/>
                <a:tab pos="876300" algn="l"/>
                <a:tab pos="1325880" algn="l"/>
                <a:tab pos="1774825" algn="l"/>
                <a:tab pos="2224405" algn="l"/>
                <a:tab pos="2673350" algn="l"/>
                <a:tab pos="3122930" algn="l"/>
                <a:tab pos="3571875" algn="l"/>
                <a:tab pos="4021455" algn="l"/>
                <a:tab pos="4470400" algn="l"/>
                <a:tab pos="4919980" algn="l"/>
                <a:tab pos="5368925" algn="l"/>
                <a:tab pos="5818505" algn="l"/>
                <a:tab pos="6267450" algn="l"/>
                <a:tab pos="6717030" algn="l"/>
                <a:tab pos="7165975" algn="l"/>
                <a:tab pos="7615555" algn="l"/>
                <a:tab pos="8064500" algn="l"/>
                <a:tab pos="8514080" algn="l"/>
                <a:tab pos="8963025" algn="l"/>
                <a:tab pos="9412605" algn="l"/>
              </a:tabLst>
            </a:pPr>
            <a:r>
              <a:rPr lang="en-US" altLang="x-none" dirty="0" err="1">
                <a:solidFill>
                  <a:srgbClr val="000000"/>
                </a:solidFill>
                <a:latin typeface="Calibri Light" panose="020F0302020204030204" charset="0"/>
                <a:sym typeface="+mn-ea"/>
              </a:rPr>
              <a:t>6. Respect each others’ confidentiality </a:t>
            </a:r>
            <a:endParaRPr lang="en-US" altLang="x-none" dirty="0" err="1">
              <a:solidFill>
                <a:srgbClr val="000000"/>
              </a:solidFill>
              <a:latin typeface="Calibri Light" panose="020F0302020204030204" charset="0"/>
            </a:endParaRPr>
          </a:p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Introduction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771 to 476 BC</a:t>
            </a:r>
            <a:endParaRPr lang="en-GB" altLang="en-US"/>
          </a:p>
          <a:p>
            <a:r>
              <a:rPr lang="en-GB" altLang="en-US"/>
              <a:t>The less needed war is the better</a:t>
            </a:r>
            <a:endParaRPr lang="en-GB" altLang="en-US"/>
          </a:p>
          <a:p>
            <a:r>
              <a:rPr lang="en-GB" altLang="en-US"/>
              <a:t>Prevention is key but this requires knowledge and solutions to the problems</a:t>
            </a:r>
            <a:endParaRPr lang="en-GB" altLang="en-US"/>
          </a:p>
          <a:p>
            <a:r>
              <a:rPr lang="en-GB" altLang="en-US"/>
              <a:t>The Art of War as a war against war</a:t>
            </a:r>
            <a:endParaRPr lang="en-GB" altLang="en-US"/>
          </a:p>
          <a:p>
            <a:r>
              <a:rPr lang="en-GB" altLang="en-US"/>
              <a:t>Buddhists watching rotten corpses by way of removing greed</a:t>
            </a:r>
            <a:endParaRPr lang="en-GB" altLang="en-US"/>
          </a:p>
          <a:p>
            <a:r>
              <a:rPr lang="en-GB" altLang="en-US"/>
              <a:t>Complete ruthlessness</a:t>
            </a:r>
            <a:endParaRPr lang="en-GB" altLang="en-US"/>
          </a:p>
          <a:p>
            <a:pPr lvl="1"/>
            <a:r>
              <a:rPr lang="en-GB" altLang="en-US"/>
              <a:t>The universe is inhumane</a:t>
            </a:r>
            <a:endParaRPr lang="en-GB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Strategic assessments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The way, weather, terrain, leadership and management</a:t>
            </a:r>
            <a:endParaRPr lang="en-GB" altLang="en-US"/>
          </a:p>
          <a:p>
            <a:r>
              <a:rPr lang="en-GB" altLang="en-US"/>
              <a:t>When the way is righteous, people think little of dying for it</a:t>
            </a:r>
            <a:endParaRPr lang="en-GB" altLang="en-US"/>
          </a:p>
          <a:p>
            <a:r>
              <a:rPr lang="en-GB" altLang="en-US"/>
              <a:t>Qualities of leadership</a:t>
            </a:r>
            <a:endParaRPr lang="en-GB" altLang="en-US"/>
          </a:p>
          <a:p>
            <a:r>
              <a:rPr lang="en-GB" altLang="en-US"/>
              <a:t>The art of deception regarding competence</a:t>
            </a:r>
            <a:endParaRPr lang="en-GB" altLang="en-US"/>
          </a:p>
          <a:p>
            <a:r>
              <a:rPr lang="en-GB" altLang="en-US"/>
              <a:t>Provoke the enemy by stirring up anger to make them forget their strategy</a:t>
            </a:r>
            <a:endParaRPr lang="en-GB" altLang="en-US"/>
          </a:p>
          <a:p>
            <a:r>
              <a:rPr lang="en-GB" altLang="en-US"/>
              <a:t>Importance of planning: victorious warriors win before fighting</a:t>
            </a:r>
            <a:endParaRPr lang="en-GB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Doing Battle (any kind of advancement)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Focuses on winning without conflict</a:t>
            </a:r>
            <a:endParaRPr lang="en-GB" altLang="en-US"/>
          </a:p>
          <a:p>
            <a:r>
              <a:rPr lang="en-GB" altLang="en-US"/>
              <a:t>Should be done quickly and without ego</a:t>
            </a:r>
            <a:endParaRPr lang="en-GB" altLang="en-US"/>
          </a:p>
          <a:p>
            <a:r>
              <a:rPr lang="en-GB" altLang="en-US"/>
              <a:t>In order to utilise the advantages of weapons you must know the disadvantages</a:t>
            </a:r>
            <a:endParaRPr lang="en-GB" altLang="en-US"/>
          </a:p>
          <a:p>
            <a:r>
              <a:rPr lang="en-GB" altLang="en-US"/>
              <a:t>Practical aspects of war (food and provisions)</a:t>
            </a:r>
            <a:endParaRPr lang="en-GB" altLang="en-US"/>
          </a:p>
          <a:p>
            <a:r>
              <a:rPr lang="en-GB" altLang="en-US"/>
              <a:t>Importance of fighting for rewards</a:t>
            </a:r>
            <a:endParaRPr lang="en-GB" altLang="en-US"/>
          </a:p>
          <a:p>
            <a:r>
              <a:rPr lang="en-GB" altLang="en-US"/>
              <a:t>Use the enemy to defeat the enemy</a:t>
            </a:r>
            <a:endParaRPr lang="en-GB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Planning a siege &amp; Formation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Scheming is best of all &gt; attacking alliances &gt; attacking an army</a:t>
            </a:r>
            <a:endParaRPr lang="en-GB" altLang="en-US"/>
          </a:p>
          <a:p>
            <a:r>
              <a:rPr lang="en-GB" altLang="en-US"/>
              <a:t>Surround the enemy if you outnumber them</a:t>
            </a:r>
            <a:endParaRPr lang="en-GB" altLang="en-US"/>
          </a:p>
          <a:p>
            <a:pPr lvl="1"/>
            <a:r>
              <a:rPr lang="en-GB" altLang="en-US"/>
              <a:t>Attack if 5:1</a:t>
            </a:r>
            <a:endParaRPr lang="en-GB" altLang="en-US"/>
          </a:p>
          <a:p>
            <a:pPr lvl="1"/>
            <a:r>
              <a:rPr lang="en-GB" altLang="en-US"/>
              <a:t>Divide if 2:1 </a:t>
            </a:r>
            <a:endParaRPr lang="en-GB" altLang="en-US"/>
          </a:p>
          <a:p>
            <a:r>
              <a:rPr lang="en-GB" altLang="en-US"/>
              <a:t>Issues with good leadership (civil and military)</a:t>
            </a:r>
            <a:endParaRPr lang="en-GB" altLang="en-US"/>
          </a:p>
          <a:p>
            <a:r>
              <a:rPr lang="en-GB" altLang="en-US"/>
              <a:t>The importance of knowing when not to fight</a:t>
            </a:r>
            <a:endParaRPr lang="en-GB" altLang="en-US"/>
          </a:p>
          <a:p>
            <a:r>
              <a:rPr lang="en-GB" altLang="en-US"/>
              <a:t>Knowing yourself and others</a:t>
            </a:r>
            <a:endParaRPr lang="en-GB" altLang="en-US"/>
          </a:p>
          <a:p>
            <a:r>
              <a:rPr lang="en-GB" altLang="en-US">
                <a:sym typeface="+mn-ea"/>
              </a:rPr>
              <a:t>What everyone knows is not called wisdom</a:t>
            </a:r>
            <a:endParaRPr lang="en-GB" altLang="en-US"/>
          </a:p>
          <a:p>
            <a:pPr marL="0" indent="0">
              <a:buNone/>
            </a:pPr>
            <a:endParaRPr lang="en-GB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Force, Emptiness &amp; Fullness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en-GB" altLang="en-US"/>
              <a:t>Tao principles: each force contains within it a bit of its opposite</a:t>
            </a:r>
            <a:endParaRPr lang="en-GB" altLang="en-US"/>
          </a:p>
          <a:p>
            <a:r>
              <a:rPr lang="en-GB" altLang="en-US"/>
              <a:t>Imagination/creativity paired with solid knowledge </a:t>
            </a:r>
            <a:endParaRPr lang="en-GB" altLang="en-US"/>
          </a:p>
          <a:p>
            <a:r>
              <a:rPr lang="en-GB" altLang="en-US"/>
              <a:t>Unorthodox and orthodox measures in variation</a:t>
            </a:r>
            <a:endParaRPr lang="en-GB" altLang="en-US"/>
          </a:p>
          <a:p>
            <a:r>
              <a:rPr lang="en-GB" altLang="en-US"/>
              <a:t>Need complete order to create disorder</a:t>
            </a:r>
            <a:endParaRPr lang="en-GB" altLang="en-US"/>
          </a:p>
          <a:p>
            <a:pPr lvl="1"/>
            <a:r>
              <a:rPr lang="en-GB" altLang="en-US"/>
              <a:t>Need complete bravery to fake cowardice</a:t>
            </a:r>
            <a:endParaRPr lang="en-GB" altLang="en-US"/>
          </a:p>
          <a:p>
            <a:pPr lvl="0"/>
            <a:r>
              <a:rPr lang="en-GB" altLang="en-US"/>
              <a:t>The power of the force of momentum in allowing everyone to have a use no matter how timid</a:t>
            </a:r>
            <a:endParaRPr lang="en-GB" altLang="en-US"/>
          </a:p>
          <a:p>
            <a:pPr lvl="0"/>
            <a:r>
              <a:rPr lang="en-GB" altLang="en-US"/>
              <a:t>Good warriors cause the enemy to come to them</a:t>
            </a:r>
            <a:endParaRPr lang="en-GB" altLang="en-US"/>
          </a:p>
          <a:p>
            <a:pPr lvl="0"/>
            <a:r>
              <a:rPr lang="en-GB" altLang="en-US"/>
              <a:t>Signals and information about strategy must be secure and confusing to the enemy</a:t>
            </a:r>
            <a:endParaRPr lang="en-GB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Armed Struggle (direct conflict)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Understand how to tip the balance in your favour</a:t>
            </a:r>
            <a:endParaRPr lang="en-GB" altLang="en-US"/>
          </a:p>
          <a:p>
            <a:r>
              <a:rPr lang="en-GB" altLang="en-US"/>
              <a:t>Know the distances and terrain involved</a:t>
            </a:r>
            <a:endParaRPr lang="en-GB" altLang="en-US"/>
          </a:p>
          <a:p>
            <a:r>
              <a:rPr lang="en-GB" altLang="en-US"/>
              <a:t>The situations in which it is advantageous to divide an army</a:t>
            </a:r>
            <a:endParaRPr lang="en-GB" altLang="en-US"/>
          </a:p>
          <a:p>
            <a:r>
              <a:rPr lang="en-GB" altLang="en-US"/>
              <a:t>Be capable of firmness in your own heart</a:t>
            </a:r>
            <a:endParaRPr lang="en-GB" altLang="en-US"/>
          </a:p>
          <a:p>
            <a:r>
              <a:rPr lang="en-GB" altLang="en-US"/>
              <a:t>Advice on predicting ambushes</a:t>
            </a:r>
            <a:endParaRPr lang="en-GB" altLang="en-US"/>
          </a:p>
          <a:p>
            <a:r>
              <a:rPr lang="en-GB" altLang="en-US"/>
              <a:t>Don't attack an army on the way home</a:t>
            </a:r>
            <a:endParaRPr lang="en-GB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Adaptations, Maneuvers &amp; Terrain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Consider benefit and harm of all actions</a:t>
            </a:r>
            <a:endParaRPr lang="en-GB" altLang="en-US"/>
          </a:p>
          <a:p>
            <a:r>
              <a:rPr lang="en-GB" altLang="en-US"/>
              <a:t>5 dangerous traits of generals</a:t>
            </a:r>
            <a:endParaRPr lang="en-GB" altLang="en-US"/>
          </a:p>
          <a:p>
            <a:pPr lvl="1"/>
            <a:r>
              <a:rPr lang="en-GB" altLang="en-US"/>
              <a:t>ready to die, intent on living, quick to anger, puritanical, those who love people</a:t>
            </a:r>
            <a:endParaRPr lang="en-GB" altLang="en-US"/>
          </a:p>
          <a:p>
            <a:pPr lvl="1"/>
            <a:r>
              <a:rPr lang="en-GB" altLang="en-US"/>
              <a:t>A good general is not committed to death but doesn't expect to live</a:t>
            </a:r>
            <a:endParaRPr lang="en-GB" altLang="en-US"/>
          </a:p>
          <a:p>
            <a:pPr lvl="0"/>
            <a:r>
              <a:rPr lang="en-GB" altLang="en-US"/>
              <a:t>Advice to avoid water</a:t>
            </a:r>
            <a:endParaRPr lang="en-GB" altLang="en-US"/>
          </a:p>
          <a:p>
            <a:pPr lvl="0"/>
            <a:r>
              <a:rPr lang="en-GB" altLang="en-US"/>
              <a:t>How to interpret the attitudes of emissaries (and the location of birds)</a:t>
            </a:r>
            <a:endParaRPr lang="en-GB" altLang="en-US"/>
          </a:p>
          <a:p>
            <a:pPr lvl="0"/>
            <a:r>
              <a:rPr lang="en-GB" altLang="en-US"/>
              <a:t>6 causes of defeat</a:t>
            </a:r>
            <a:endParaRPr lang="en-GB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Nine Grounds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Take away the opponent's foresight, preparedness, caution and time</a:t>
            </a:r>
            <a:endParaRPr lang="en-GB" altLang="en-US"/>
          </a:p>
          <a:p>
            <a:r>
              <a:rPr lang="en-GB" altLang="en-US"/>
              <a:t>Assess for vulnerable spots</a:t>
            </a:r>
            <a:endParaRPr lang="en-GB" altLang="en-US"/>
          </a:p>
          <a:p>
            <a:r>
              <a:rPr lang="en-GB" altLang="en-US"/>
              <a:t>Being in mortal danger focuses the mind of all</a:t>
            </a:r>
            <a:endParaRPr lang="en-GB" altLang="en-US"/>
          </a:p>
          <a:p>
            <a:r>
              <a:rPr lang="en-GB" altLang="en-US"/>
              <a:t>Making a military force like a snake</a:t>
            </a:r>
            <a:endParaRPr lang="en-GB" altLang="en-US"/>
          </a:p>
          <a:p>
            <a:r>
              <a:rPr lang="en-GB" altLang="en-US"/>
              <a:t>Qualities of a general</a:t>
            </a:r>
            <a:endParaRPr lang="en-GB" altLang="en-US"/>
          </a:p>
          <a:p>
            <a:pPr lvl="1"/>
            <a:r>
              <a:rPr lang="en-GB" altLang="en-US"/>
              <a:t>Secretive, fair, orderly</a:t>
            </a:r>
            <a:endParaRPr lang="en-GB" altLang="en-US"/>
          </a:p>
          <a:p>
            <a:pPr lvl="1"/>
            <a:r>
              <a:rPr lang="en-GB" altLang="en-US"/>
              <a:t>Keeps soldiers unaware when needed</a:t>
            </a:r>
            <a:endParaRPr lang="en-GB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Fire Attack &amp; On the use of spies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The uses of fire and water in contending with an opponent</a:t>
            </a:r>
            <a:endParaRPr lang="en-GB" altLang="en-US"/>
          </a:p>
          <a:p>
            <a:r>
              <a:rPr lang="en-GB" altLang="en-US"/>
              <a:t>Anger should not be used to mobilise an army</a:t>
            </a:r>
            <a:endParaRPr lang="en-GB" altLang="en-US"/>
          </a:p>
          <a:p>
            <a:pPr lvl="1"/>
            <a:r>
              <a:rPr lang="en-GB" altLang="en-US"/>
              <a:t>The dead cannot be restored to life</a:t>
            </a:r>
            <a:endParaRPr lang="en-GB" altLang="en-US"/>
          </a:p>
          <a:p>
            <a:pPr lvl="1"/>
            <a:r>
              <a:rPr lang="en-GB" altLang="en-US"/>
              <a:t>Only act if beneficial</a:t>
            </a:r>
            <a:endParaRPr lang="en-GB" altLang="en-US"/>
          </a:p>
          <a:p>
            <a:pPr lvl="0"/>
            <a:r>
              <a:rPr lang="en-GB" altLang="en-US"/>
              <a:t>Reward intelligence and foreknowledge</a:t>
            </a:r>
            <a:endParaRPr lang="en-GB" altLang="en-US"/>
          </a:p>
          <a:p>
            <a:pPr lvl="0"/>
            <a:r>
              <a:rPr lang="en-GB" altLang="en-US"/>
              <a:t>5 different types of spies</a:t>
            </a:r>
            <a:endParaRPr lang="en-GB" altLang="en-US"/>
          </a:p>
          <a:p>
            <a:pPr lvl="0"/>
            <a:r>
              <a:rPr lang="en-GB" altLang="en-US"/>
              <a:t>Spies as an essential part of warfare</a:t>
            </a:r>
            <a:endParaRPr lang="en-GB" altLang="en-US"/>
          </a:p>
          <a:p>
            <a:pPr lvl="0"/>
            <a:r>
              <a:rPr lang="en-GB" altLang="en-US"/>
              <a:t>All wars are ultimately wars of information</a:t>
            </a:r>
            <a:endParaRPr lang="en-GB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3178</Words>
  <Application>WPS Presentation</Application>
  <PresentationFormat>Widescreen</PresentationFormat>
  <Paragraphs>101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SimSun</vt:lpstr>
      <vt:lpstr>Wingdings</vt:lpstr>
      <vt:lpstr>Arial Unicode MS</vt:lpstr>
      <vt:lpstr>Calibri Light</vt:lpstr>
      <vt:lpstr>Calibri</vt:lpstr>
      <vt:lpstr>Microsoft YaHei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user</dc:creator>
  <cp:lastModifiedBy>user</cp:lastModifiedBy>
  <cp:revision>3</cp:revision>
  <dcterms:created xsi:type="dcterms:W3CDTF">2018-12-15T15:43:20Z</dcterms:created>
  <dcterms:modified xsi:type="dcterms:W3CDTF">2018-12-16T11:56:34Z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1033-10.2.0.7587</vt:lpwstr>
  </property>
</Properties>
</file>