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7" r:id="rId3"/>
    <p:sldId id="257" r:id="rId4"/>
    <p:sldId id="308" r:id="rId5"/>
    <p:sldId id="326" r:id="rId6"/>
    <p:sldId id="327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39" r:id="rId16"/>
  </p:sldIdLst>
  <p:sldSz cx="10080625" cy="7559675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DejaVu Sans" charset="0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DejaVu Sans" charset="0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DejaVu Sans" charset="0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DejaVu Sans" charset="0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DejaVu Sans" charset="0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DejaVu Sans" charset="0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DejaVu Sans" charset="0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DejaVu Sans" charset="0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DejaVu Sans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540" y="84"/>
      </p:cViewPr>
      <p:guideLst>
        <p:guide orient="horz" pos="2160"/>
        <p:guide pos="2880"/>
      </p:guideLst>
    </p:cSldViewPr>
  </p:slide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6"/>
          <p:cNvPicPr/>
          <p:nvPr/>
        </p:nvPicPr>
        <p:blipFill>
          <a:blip r:embed="rId2"/>
          <a:stretch>
            <a:fillRect/>
          </a:stretch>
        </p:blipFill>
        <p:spPr>
          <a:xfrm>
            <a:off x="2290763" y="1768475"/>
            <a:ext cx="5497512" cy="4384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7"/>
          <p:cNvPicPr/>
          <p:nvPr/>
        </p:nvPicPr>
        <p:blipFill>
          <a:blip r:embed="rId2"/>
          <a:stretch>
            <a:fillRect/>
          </a:stretch>
        </p:blipFill>
        <p:spPr>
          <a:xfrm>
            <a:off x="2290763" y="1768475"/>
            <a:ext cx="5497512" cy="4384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pPr fontAlgn="auto"/>
            <a:endParaRPr lang="en-GB" sz="32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3" cy="1262063"/>
          </a:xfrm>
          <a:prstGeom prst="rect">
            <a:avLst/>
          </a:prstGeom>
        </p:spPr>
        <p:txBody>
          <a:bodyPr lIns="0" tIns="0" rIns="0" bIns="0" anchor="ctr"/>
          <a:p>
            <a:pPr algn="ctr" fontAlgn="auto"/>
            <a:r>
              <a:rPr lang="en-GB" sz="4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Click to edit the title text format</a:t>
            </a:r>
            <a:endParaRPr lang="en-GB" sz="4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3238" y="1768475"/>
            <a:ext cx="9072563" cy="4384675"/>
          </a:xfrm>
          <a:prstGeom prst="rect">
            <a:avLst/>
          </a:prstGeom>
        </p:spPr>
        <p:txBody>
          <a:bodyPr lIns="0" tIns="0" rIns="0" bIns="0"/>
          <a:p>
            <a:pPr marL="431800" lvl="0" indent="-323850"/>
            <a:r>
              <a:rPr lang="en-GB" altLang="en-US"/>
              <a:t>Click to edit the outline text format</a:t>
            </a:r>
            <a:endParaRPr lang="en-GB" altLang="en-US"/>
          </a:p>
          <a:p>
            <a:pPr marL="863600" lvl="1" indent="-323850"/>
            <a:r>
              <a:rPr lang="en-GB" altLang="en-US"/>
              <a:t>Second Outline Level</a:t>
            </a:r>
            <a:endParaRPr lang="en-GB" altLang="en-US"/>
          </a:p>
          <a:p>
            <a:pPr marL="1295400" lvl="2" indent="-287020"/>
            <a:r>
              <a:rPr lang="en-GB" altLang="en-US"/>
              <a:t>Third Outline Level</a:t>
            </a:r>
            <a:endParaRPr lang="en-GB" altLang="en-US"/>
          </a:p>
          <a:p>
            <a:pPr marL="1727200" lvl="3" indent="-215900"/>
            <a:r>
              <a:rPr lang="en-GB" altLang="en-US"/>
              <a:t>Fourth Outline Level</a:t>
            </a:r>
            <a:endParaRPr lang="en-GB" altLang="en-US"/>
          </a:p>
          <a:p>
            <a:pPr marL="2160905" lvl="4" indent="-215900"/>
            <a:r>
              <a:rPr lang="en-GB" altLang="en-US"/>
              <a:t>Fifth Outline Level</a:t>
            </a:r>
            <a:endParaRPr lang="en-GB" altLang="en-US"/>
          </a:p>
          <a:p>
            <a:pPr marL="2160905" lvl="4" indent="-215900"/>
            <a:r>
              <a:rPr lang="en-GB" altLang="en-US"/>
              <a:t>Sixth Outline Level</a:t>
            </a:r>
            <a:endParaRPr lang="en-GB" altLang="en-US"/>
          </a:p>
          <a:p>
            <a:pPr marL="2160905" lvl="4" indent="-215900"/>
            <a:r>
              <a:rPr lang="en-GB" altLang="en-US"/>
              <a:t>Seventh Outline Level</a:t>
            </a:r>
            <a:endParaRPr lang="en-GB" altLang="en-US"/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3238" y="6886575"/>
            <a:ext cx="2349500" cy="522288"/>
          </a:xfrm>
          <a:prstGeom prst="rect">
            <a:avLst/>
          </a:prstGeom>
        </p:spPr>
        <p:txBody>
          <a:bodyPr lIns="0" tIns="0" rIns="0" bIns="0"/>
          <a:p>
            <a:pPr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&lt;date/time&gt;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8050" y="6886575"/>
            <a:ext cx="3194050" cy="522288"/>
          </a:xfrm>
          <a:prstGeom prst="rect">
            <a:avLst/>
          </a:prstGeom>
        </p:spPr>
        <p:txBody>
          <a:bodyPr lIns="0" tIns="0" rIns="0" bIns="0"/>
          <a:p>
            <a:pPr algn="ctr" fontAlgn="auto"/>
            <a:r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  <a:t>&lt;footer&gt;</a:t>
            </a:r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888" y="6886575"/>
            <a:ext cx="2347913" cy="522288"/>
          </a:xfrm>
          <a:prstGeom prst="rect">
            <a:avLst/>
          </a:prstGeom>
        </p:spPr>
        <p:txBody>
          <a:bodyPr lIns="0" tIns="0" rIns="0" bIns="0"/>
          <a:p>
            <a:pPr algn="r" fontAlgn="auto"/>
            <a:fld id="{74C5844D-5102-4479-B130-D841583B6621}" type="slidenum">
              <a:rPr lang="en-GB" sz="1400" b="0" strike="noStrike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  <a:ea typeface="+mn-ea"/>
                <a:cs typeface="+mn-cs"/>
              </a:rPr>
            </a:fld>
            <a:endParaRPr lang="en-GB" sz="1400" b="0" strike="noStrike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lvl="0">
        <a:defRPr kern="1200"/>
      </a:lvl1pPr>
    </p:titleStyle>
    <p:bodyStyle>
      <a:lvl1pPr lvl="0">
        <a:defRPr sz="3200" kern="1200"/>
      </a:lvl1pPr>
      <a:lvl2pPr lvl="1">
        <a:defRPr sz="3200" kern="1200"/>
      </a:lvl2pPr>
      <a:lvl3pPr lvl="2">
        <a:defRPr sz="3200" kern="1200"/>
      </a:lvl3pPr>
      <a:lvl4pPr lvl="3">
        <a:defRPr sz="3200" kern="1200"/>
      </a:lvl4pPr>
      <a:lvl5pPr lvl="4">
        <a:defRPr sz="3200" kern="1200"/>
      </a:lvl5pPr>
      <a:lvl6pPr marL="2514600" lvl="5" indent="-228600">
        <a:defRPr sz="3200" kern="1200"/>
      </a:lvl6pPr>
      <a:lvl7pPr marL="2971800" lvl="6" indent="-228600">
        <a:defRPr sz="3200" kern="1200"/>
      </a:lvl7pPr>
      <a:lvl8pPr marL="3429000" lvl="7" indent="-228600">
        <a:defRPr sz="3200" kern="1200"/>
      </a:lvl8pPr>
      <a:lvl9pPr marL="3886200" lvl="8" indent="-228600">
        <a:defRPr sz="3200" kern="1200"/>
      </a:lvl9pPr>
    </p:bodyStyle>
    <p:otherStyle>
      <a:lvl1pPr lvl="0">
        <a:defRPr kern="1200"/>
      </a:lvl1pPr>
      <a:lvl2pPr lvl="1">
        <a:defRPr kern="1200"/>
      </a:lvl2pPr>
      <a:lvl3pPr lvl="2">
        <a:defRPr kern="1200"/>
      </a:lvl3pPr>
      <a:lvl4pPr lvl="3">
        <a:defRPr kern="1200"/>
      </a:lvl4pPr>
      <a:lvl5pPr lvl="4">
        <a:defRPr kern="1200"/>
      </a:lvl5pPr>
      <a:lvl6pPr marL="2286000" lvl="5">
        <a:defRPr kern="1200"/>
      </a:lvl6pPr>
      <a:lvl7pPr marL="2743200" lvl="6">
        <a:defRPr kern="1200"/>
      </a:lvl7pPr>
      <a:lvl8pPr marL="3200400" lvl="7">
        <a:defRPr kern="1200"/>
      </a:lvl8pPr>
      <a:lvl9pPr marL="3657600" lvl="8">
        <a:defRPr kern="1200"/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074" name="Picture 3" descr="Copy of Book Clu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20950" y="0"/>
            <a:ext cx="5038725" cy="7559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" name="TextShape 1"/>
          <p:cNvSpPr txBox="1"/>
          <p:nvPr/>
        </p:nvSpPr>
        <p:spPr>
          <a:xfrm>
            <a:off x="503238" y="301625"/>
            <a:ext cx="9072563" cy="1262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 fontAlgn="auto"/>
            <a:r>
              <a:rPr lang="en-GB" sz="2800" b="0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+mn-ea"/>
                <a:cs typeface="+mn-cs"/>
              </a:rPr>
              <a:t>Ground Rules</a:t>
            </a:r>
            <a:endParaRPr lang="en-GB" sz="2800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3238" y="1728788"/>
            <a:ext cx="9072563" cy="5543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+mn-ea"/>
                <a:cs typeface="+mn-cs"/>
              </a:rPr>
              <a:t>1. Punctual attendance </a:t>
            </a:r>
            <a:endParaRPr lang="en-GB" sz="2400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+mn-ea"/>
                <a:cs typeface="+mn-cs"/>
              </a:rPr>
              <a:t>2. The whole book/article of the month must be read</a:t>
            </a:r>
            <a:endParaRPr lang="en-GB" sz="2400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+mn-ea"/>
                <a:cs typeface="+mn-cs"/>
              </a:rPr>
              <a:t>3. Come with an open mind</a:t>
            </a:r>
            <a:endParaRPr lang="en-GB" sz="2400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+mn-ea"/>
                <a:cs typeface="+mn-cs"/>
              </a:rPr>
              <a:t>4. Share your learning and listen to others</a:t>
            </a:r>
            <a:endParaRPr lang="en-GB" sz="2400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+mn-ea"/>
                <a:cs typeface="+mn-cs"/>
              </a:rPr>
              <a:t>5. Keep the discussion relevant</a:t>
            </a:r>
            <a:endParaRPr lang="en-GB" sz="2400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 fontAlgn="auto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pc="-1" noProof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+mn-ea"/>
                <a:cs typeface="+mn-cs"/>
              </a:rPr>
              <a:t>6. Respect each others’ confidentiality </a:t>
            </a:r>
            <a:endParaRPr lang="en-GB" sz="2400" b="0" spc="-1" noProof="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2800"/>
              <a:t>Prabhu Simran by Giani Sant Sing Maskeen</a:t>
            </a:r>
            <a:endParaRPr lang="en-GB" altLang="en-US" sz="2800"/>
          </a:p>
        </p:txBody>
      </p:sp>
      <p:pic>
        <p:nvPicPr>
          <p:cNvPr id="5122" name="Picture 3" descr="Prabhu Simra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55938" y="1374775"/>
            <a:ext cx="3498850" cy="5321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US" altLang="zh-CN" sz="3200">
                <a:sym typeface="DejaVu Sans" charset="0"/>
              </a:rPr>
              <a:t>Preface</a:t>
            </a:r>
            <a:br>
              <a:rPr lang="en-US" altLang="zh-CN"/>
            </a:br>
            <a:endParaRPr lang="en-US" altLang="zh-CN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en-US" altLang="zh-CN"/>
              <a:t>Themes:</a:t>
            </a:r>
            <a:endParaRPr lang="en-US" altLang="zh-CN"/>
          </a:p>
          <a:p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The true name of God: Satnaam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Nirankaar, Niranjan, Agam, Agochar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Can’t meditate unless He blesses you – so the question is how to become blessed?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Power of sangat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Attending sangat is a form of meditation</a:t>
            </a:r>
            <a:endParaRPr lang="en-US" alt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US" altLang="zh-CN" sz="3200">
                <a:sym typeface="DejaVu Sans" charset="0"/>
              </a:rPr>
              <a:t>Meditation of God </a:t>
            </a:r>
            <a:r>
              <a:rPr lang="en-GB" altLang="en-US" sz="3200">
                <a:sym typeface="DejaVu Sans" charset="0"/>
              </a:rPr>
              <a:t>- Method of Meditation</a:t>
            </a:r>
            <a:br>
              <a:rPr lang="en-US" altLang="zh-CN"/>
            </a:br>
            <a:endParaRPr lang="en-US" altLang="zh-CN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en-US" altLang="zh-CN"/>
              <a:t>Themes:</a:t>
            </a:r>
            <a:endParaRPr lang="en-US" altLang="zh-CN"/>
          </a:p>
          <a:p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Simran is the basis to reach the feet of God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Love-relationship (fond remembrance) but how can you love something you can’t perceive?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/>
              <a:t>I</a:t>
            </a:r>
            <a:r>
              <a:rPr lang="en-US" altLang="zh-CN"/>
              <a:t>mportance of Sangat and collective meditation as well as individual meditation</a:t>
            </a:r>
            <a:endParaRPr lang="en-US" altLang="zh-CN"/>
          </a:p>
          <a:p>
            <a:pPr>
              <a:buFont typeface="Arial" panose="020B0604020202020204" pitchFamily="34" charset="0"/>
              <a:buNone/>
            </a:pPr>
            <a:endParaRPr lang="en-US" altLang="zh-CN"/>
          </a:p>
          <a:p>
            <a:pPr>
              <a:buFont typeface="Arial" panose="020B0604020202020204" pitchFamily="34" charset="0"/>
              <a:buNone/>
            </a:pPr>
            <a:r>
              <a:rPr lang="en-US" altLang="zh-CN">
                <a:sym typeface="DejaVu Sans" charset="0"/>
              </a:rPr>
              <a:t>Themes:</a:t>
            </a:r>
            <a:endParaRPr lang="en-US" altLang="zh-CN"/>
          </a:p>
          <a:p>
            <a:pPr>
              <a:buFont typeface="Arial" panose="020B0604020202020204" pitchFamily="34" charset="0"/>
              <a:buNone/>
            </a:pP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>
                <a:sym typeface="DejaVu Sans" charset="0"/>
              </a:rPr>
              <a:t>Uselessness of seeking advice from people without experience/qualification – results in doubt </a:t>
            </a:r>
            <a:r>
              <a:rPr lang="en-GB" altLang="en-US">
                <a:solidFill>
                  <a:srgbClr val="FF0000"/>
                </a:solidFill>
                <a:sym typeface="DejaVu Sans" charset="0"/>
              </a:rPr>
              <a:t>? State (danger) of our current preachers</a:t>
            </a:r>
            <a:endParaRPr lang="en-GB" altLang="en-US">
              <a:solidFill>
                <a:srgbClr val="FF0000"/>
              </a:solidFill>
              <a:sym typeface="DejaVu Sans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>
                <a:sym typeface="DejaVu Sans" charset="0"/>
              </a:rPr>
              <a:t>All answers are within Gurbani but you need to find them </a:t>
            </a:r>
            <a:r>
              <a:rPr lang="en-GB" altLang="en-US">
                <a:sym typeface="DejaVu Sans" charset="0"/>
              </a:rPr>
              <a:t>- dive deep/rational consideration</a:t>
            </a:r>
            <a:endParaRPr lang="en-GB" altLang="en-US">
              <a:sym typeface="DejaVu Sans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>
                <a:sym typeface="DejaVu Sans" charset="0"/>
              </a:rPr>
              <a:t>Thirst becomes contemplation which becomes automaticity – therefore no particular method, you have to have that ‘need’. Like people talking about food but not eating it. Are they really hungry?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>
                <a:sym typeface="DejaVu Sans" charset="0"/>
              </a:rPr>
              <a:t>Kabeer </a:t>
            </a:r>
            <a:r>
              <a:rPr lang="en-GB" altLang="en-US">
                <a:sym typeface="DejaVu Sans" charset="0"/>
              </a:rPr>
              <a:t>(</a:t>
            </a:r>
            <a:r>
              <a:rPr lang="en-GB" altLang="en-US" i="1">
                <a:sym typeface="DejaVu Sans" charset="0"/>
              </a:rPr>
              <a:t>the top most Bhagat</a:t>
            </a:r>
            <a:r>
              <a:rPr lang="en-GB" altLang="en-US">
                <a:sym typeface="DejaVu Sans" charset="0"/>
              </a:rPr>
              <a:t>) </a:t>
            </a:r>
            <a:r>
              <a:rPr lang="en-US" altLang="zh-CN">
                <a:sym typeface="DejaVu Sans" charset="0"/>
              </a:rPr>
              <a:t>says, just do it!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>
                <a:sym typeface="DejaVu Sans" charset="0"/>
              </a:rPr>
              <a:t>Conjoining attention/consciousness to God’s name – through listening*</a:t>
            </a:r>
            <a:endParaRPr lang="en-US" altLang="zh-CN"/>
          </a:p>
          <a:p>
            <a:pPr>
              <a:buFont typeface="Arial" panose="020B0604020202020204" pitchFamily="34" charset="0"/>
              <a:buNone/>
            </a:pPr>
            <a:endParaRPr lang="en-US" alt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3200"/>
              <a:t>Individual Meditation - Silent Meditation</a:t>
            </a:r>
            <a:endParaRPr lang="en-GB" altLang="en-US" sz="320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en-US" altLang="zh-CN"/>
              <a:t>Themes: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Conversion of sound into spiritual power – but this is outwith our control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Easy to talk and recite, </a:t>
            </a:r>
            <a:r>
              <a:rPr lang="en-US" altLang="zh-CN">
                <a:solidFill>
                  <a:srgbClr val="FF0000"/>
                </a:solidFill>
              </a:rPr>
              <a:t>less easy to listen and absorb</a:t>
            </a:r>
            <a:endParaRPr lang="en-US" altLang="zh-CN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>
                <a:solidFill>
                  <a:srgbClr val="FF0000"/>
                </a:solidFill>
              </a:rPr>
              <a:t>Recognition of limitations - can feed self but no control over absorption/supreme bliss</a:t>
            </a:r>
            <a:endParaRPr lang="en-GB" altLang="en-US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If the mind is unhealthy the performed meditation does not bring supreme bliss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endParaRPr lang="en-US" altLang="zh-CN"/>
          </a:p>
          <a:p>
            <a:pPr>
              <a:buFont typeface="Arial" panose="020B0604020202020204" pitchFamily="34" charset="0"/>
              <a:buNone/>
            </a:pPr>
            <a:r>
              <a:rPr lang="en-US" altLang="zh-CN"/>
              <a:t>Themes: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Particular time for sowing seeds and particular time for meditation (early dawn)</a:t>
            </a:r>
            <a:endParaRPr lang="en-US" altLang="zh-CN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/>
              <a:t>But should be done at all times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Concept of an ideal time – fourth pehar – like birds</a:t>
            </a:r>
            <a:endParaRPr lang="en-US" altLang="zh-CN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/>
              <a:t>Dark to light externally and internaly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Sufi saint saying if you want to act like a king in the day time then act like a beggar at night.</a:t>
            </a:r>
            <a:endParaRPr lang="en-US" alt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3200"/>
              <a:t>Meditation with Rosary - Unrecited Meditation</a:t>
            </a:r>
            <a:endParaRPr lang="en-GB" altLang="en-US" sz="320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en-US" altLang="zh-CN"/>
              <a:t>Themes:</a:t>
            </a:r>
            <a:endParaRPr lang="en-US" altLang="zh-CN"/>
          </a:p>
          <a:p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History of utilising objects to ease meditation – better to wander in one direction instead of in ten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Association of rosary with Islam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Kabeer used a rosary, it can help concentration. Then Kabeer says his rosary becomes his tongue.</a:t>
            </a:r>
            <a:endParaRPr lang="en-US" altLang="zh-CN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/>
              <a:t>Flavour is the identification that the name has dwelt on the tongue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endParaRPr lang="en-US" altLang="zh-CN"/>
          </a:p>
          <a:p>
            <a:pPr>
              <a:buFont typeface="Arial" panose="020B0604020202020204" pitchFamily="34" charset="0"/>
              <a:buNone/>
            </a:pPr>
            <a:r>
              <a:rPr lang="en-US" altLang="zh-CN"/>
              <a:t>Themes: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Rare and lucky people achieve this uninterrupted unrecited meditation</a:t>
            </a:r>
            <a:endParaRPr lang="en-US" altLang="zh-CN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/>
              <a:t>Zenith of meditation</a:t>
            </a:r>
            <a:endParaRPr lang="en-GB" alt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/>
              <a:t>Spiritual bliss</a:t>
            </a:r>
            <a:endParaRPr lang="en-GB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3200"/>
              <a:t>Spiritual Power - Spiritual Sphere</a:t>
            </a:r>
            <a:endParaRPr lang="en-GB" altLang="en-US" sz="320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en-US" altLang="zh-CN"/>
              <a:t>Themes:</a:t>
            </a:r>
            <a:endParaRPr lang="en-US" altLang="zh-CN"/>
          </a:p>
          <a:p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Concept that when a person does simran then everything is happy and that person becomes powerful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That person releases religious waves wherever he goes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The caution required when a person gains supernatural powers</a:t>
            </a:r>
            <a:endParaRPr lang="en-US" altLang="zh-CN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/>
              <a:t>Saints of Sumair Hill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The travellers of this path mostly stop at this stage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Themes:</a:t>
            </a:r>
            <a:endParaRPr lang="en-US" altLang="zh-CN"/>
          </a:p>
          <a:p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Spirit-dwelling planets</a:t>
            </a:r>
            <a:endParaRPr lang="en-US" altLang="zh-CN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/>
              <a:t>Baigumpura; city without sorrow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The concept of a liberated soul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Irrelevance of concepts of time, mortality, food, oxygen </a:t>
            </a:r>
            <a:endParaRPr lang="en-US" alt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US" altLang="zh-CN" sz="3200">
                <a:sym typeface="DejaVu Sans" charset="0"/>
              </a:rPr>
              <a:t>Various basis of Meditation </a:t>
            </a:r>
            <a:r>
              <a:rPr lang="en-GB" altLang="en-US" sz="3200">
                <a:sym typeface="DejaVu Sans" charset="0"/>
              </a:rPr>
              <a:t>- Silent Repetition of Holy Name</a:t>
            </a:r>
            <a:endParaRPr lang="en-GB" altLang="en-US" sz="3200">
              <a:sym typeface="DejaVu Sans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en-US" altLang="zh-CN"/>
              <a:t>Themes: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Hindus gave prominence to water/bathing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Muslims gave prominence to earth/bowing down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Yogis/Jains/Parsis gave prominence to fire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/>
              <a:t>Budha gave prominence to the sky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Guru Nanak gave prominence to air </a:t>
            </a:r>
            <a:endParaRPr lang="en-US" altLang="zh-CN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/>
              <a:t>Fundamental part of sound</a:t>
            </a:r>
            <a:endParaRPr lang="en-GB" altLang="en-US"/>
          </a:p>
          <a:p>
            <a:pPr>
              <a:buFont typeface="Arial" panose="020B0604020202020204" pitchFamily="34" charset="0"/>
              <a:buNone/>
            </a:pPr>
            <a:endParaRPr lang="en-US" altLang="zh-CN"/>
          </a:p>
          <a:p>
            <a:pPr>
              <a:buFont typeface="Arial" panose="020B0604020202020204" pitchFamily="34" charset="0"/>
              <a:buNone/>
            </a:pPr>
            <a:r>
              <a:rPr lang="en-US" altLang="zh-CN"/>
              <a:t>Themes:</a:t>
            </a:r>
            <a:endParaRPr lang="en-US" altLang="zh-CN"/>
          </a:p>
          <a:p>
            <a:pPr>
              <a:buFont typeface="Arial" panose="020B0604020202020204" pitchFamily="34" charset="0"/>
              <a:buNone/>
            </a:pP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Ajapa Jaap, Anhad Dhuni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The form of song and music as a manifestation of God</a:t>
            </a:r>
            <a:endParaRPr lang="en-US" altLang="zh-CN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/>
              <a:t>Instruments developed for this purpose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/>
              <a:t>Elevation of the shoe maker, weaver and cloth printer</a:t>
            </a:r>
            <a:endParaRPr lang="en-GB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3200">
                <a:sym typeface="DejaVu Sans" charset="0"/>
              </a:rPr>
              <a:t>Salvation - Liberated Soul </a:t>
            </a:r>
            <a:endParaRPr lang="en-GB" altLang="en-US" sz="3200">
              <a:sym typeface="DejaVu Sans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en-US" altLang="zh-CN"/>
              <a:t>Themes: </a:t>
            </a:r>
            <a:endParaRPr lang="en-US" altLang="zh-CN"/>
          </a:p>
          <a:p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Meditation results in salvation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We don’t see vices as fetters but as ornaments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The limitations of the law/politics</a:t>
            </a:r>
            <a:endParaRPr lang="en-US" altLang="zh-CN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/>
              <a:t>Spider-web and Elephant 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Singing praises is our need, not His – no difference to Him </a:t>
            </a:r>
            <a:r>
              <a:rPr lang="en-GB" altLang="en-US"/>
              <a:t>e.g the Sun</a:t>
            </a:r>
            <a:endParaRPr lang="en-GB" altLang="en-US"/>
          </a:p>
          <a:p>
            <a:endParaRPr lang="en-US" altLang="zh-CN"/>
          </a:p>
          <a:p>
            <a:r>
              <a:rPr lang="en-US" altLang="zh-CN"/>
              <a:t>Themes:</a:t>
            </a:r>
            <a:endParaRPr lang="en-US" altLang="zh-CN"/>
          </a:p>
          <a:p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Religion has become dead in human life as its benefits are reaped after death.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/>
              <a:t>Religion is meant to break bonds - not apply them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Need to feel salvation whilst living</a:t>
            </a:r>
            <a:endParaRPr lang="en-US" altLang="zh-CN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/>
              <a:t>Beyond life and death</a:t>
            </a:r>
            <a:endParaRPr lang="en-GB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3200"/>
              <a:t>Street Sludge and the Mind</a:t>
            </a:r>
            <a:endParaRPr lang="en-GB" altLang="en-US" sz="320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en-US" altLang="zh-CN"/>
              <a:t>Themes: </a:t>
            </a:r>
            <a:endParaRPr lang="en-US" altLang="zh-CN"/>
          </a:p>
          <a:p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The thoughts of the mind has to pass through the perception organs</a:t>
            </a:r>
            <a:endParaRPr lang="en-US" altLang="zh-CN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/>
              <a:t>Taste, smell, touch, sight, sound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Only by moving forward do you realise how much it drags you back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Just lie down in it! The power of supplication.</a:t>
            </a:r>
            <a:endParaRPr lang="en-US" altLang="zh-CN"/>
          </a:p>
          <a:p>
            <a:pPr>
              <a:buFont typeface="Arial" panose="020B0604020202020204" pitchFamily="34" charset="0"/>
              <a:buNone/>
            </a:pP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The importance of memory in human life</a:t>
            </a:r>
            <a:endParaRPr lang="en-US" altLang="zh-CN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/>
              <a:t>Where we are today is because of memory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Samadhi is when excesses are removed and normality is achieved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If you remember another, they remember you “God is remembering me today, because I am remembering God” (Sufis)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Concept of thought transference as evidence of this</a:t>
            </a:r>
            <a:endParaRPr lang="en-US" altLang="zh-CN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/>
              <a:t>The speed of thought</a:t>
            </a:r>
            <a:endParaRPr lang="en-GB" alt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/>
              <a:t>Feeding hungry cranes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Does God remember everything?  All are under his Vision.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Anecdote of student answering ‘Where is God not present’</a:t>
            </a:r>
            <a:endParaRPr lang="en-US" alt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3200"/>
              <a:t>Religious Rituals and Complete Success</a:t>
            </a:r>
            <a:endParaRPr lang="en-GB" altLang="en-US" sz="320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en-US" altLang="zh-CN"/>
              <a:t>Themes: </a:t>
            </a:r>
            <a:endParaRPr lang="en-US" altLang="zh-CN"/>
          </a:p>
          <a:p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/>
              <a:t>Defined by your job/professional title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/>
              <a:t>Sikh Names as a means to remember God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/>
              <a:t>Freud responsible for the hatred of parents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/>
              <a:t>Marx responsible for the hatred of the rich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/>
              <a:t>Gurmat says neither parents nor society is responsible for your suffering, blame your own actions.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/>
              <a:t>Religious actions can just be a form of hypocrisy and do not lead closer to God.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endParaRPr lang="en-GB" altLang="en-US"/>
          </a:p>
          <a:p>
            <a:pPr>
              <a:buFont typeface="Arial" panose="020B0604020202020204" pitchFamily="34" charset="0"/>
              <a:buNone/>
            </a:pPr>
            <a:r>
              <a:rPr lang="en-GB" altLang="en-US"/>
              <a:t>Themes:</a:t>
            </a:r>
            <a:endParaRPr lang="en-GB" altLang="en-US"/>
          </a:p>
          <a:p>
            <a:pPr>
              <a:buFont typeface="Arial" panose="020B0604020202020204" pitchFamily="34" charset="0"/>
              <a:buNone/>
            </a:pPr>
            <a:r>
              <a:rPr lang="en-GB" altLang="en-US"/>
              <a:t> 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/>
              <a:t>Not all trees become fruitful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/>
              <a:t>Sick people find it hard to be well 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/>
              <a:t>The concept and need of blind faith in the beginning 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/>
              <a:t>Saints are called insane because their life style does not stand the test of the intellect of common man</a:t>
            </a:r>
            <a:endParaRPr lang="en-GB" altLang="en-US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/>
              <a:t>Importance of being able to explain the spiritual world</a:t>
            </a:r>
            <a:endParaRPr lang="en-GB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US" altLang="zh-CN" sz="3200">
                <a:sym typeface="DejaVu Sans" charset="0"/>
              </a:rPr>
              <a:t>Eulogy of God’s Name </a:t>
            </a:r>
            <a:r>
              <a:rPr lang="en-GB" altLang="en-US" sz="3200">
                <a:sym typeface="DejaVu Sans" charset="0"/>
              </a:rPr>
              <a:t>and </a:t>
            </a:r>
            <a:r>
              <a:rPr lang="en-US" altLang="zh-CN" sz="3200">
                <a:sym typeface="DejaVu Sans" charset="0"/>
              </a:rPr>
              <a:t>Glimpse, Spiritual Knowledge, Character</a:t>
            </a:r>
            <a:endParaRPr lang="en-GB" altLang="en-US" sz="3200">
              <a:sym typeface="DejaVu Sans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en-US" altLang="zh-CN"/>
              <a:t>Themes: </a:t>
            </a:r>
            <a:endParaRPr lang="en-US" altLang="zh-CN"/>
          </a:p>
          <a:p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Name and knowledge are intricately linked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Man naming God as per attributes e.g. Timeless, Formless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Hari = thief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Recognition of the limitation of focusing on God’s name alone, but recognition that the concept of God is just as important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Themes:</a:t>
            </a:r>
            <a:endParaRPr lang="en-US" altLang="zh-CN"/>
          </a:p>
          <a:p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Religion has become a form of hypocrisy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When the secrets of politicians are revealed then faith in politics is lost, when a religious and respectable person makes misdeeds, people lose faith in religion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Character without knowledge is nothing, knowledge without philosophy is nothing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Recite Naam to manifest character and conduct</a:t>
            </a:r>
            <a:endParaRPr lang="en-US" alt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noFill/>
          <a:ln>
            <a:noFill/>
          </a:ln>
        </p:spPr>
        <p:txBody>
          <a:bodyPr lIns="0" tIns="0" rIns="0" bIns="0" anchor="ctr"/>
          <a:p>
            <a:r>
              <a:rPr lang="en-GB" altLang="en-US" sz="3200">
                <a:sym typeface="DejaVu Sans" charset="0"/>
              </a:rPr>
              <a:t>Only Meditate (Essential Cause) and Union with Waheguru</a:t>
            </a:r>
            <a:endParaRPr lang="en-GB" altLang="en-US" sz="3200">
              <a:sym typeface="DejaVu Sans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en-US" altLang="zh-CN"/>
              <a:t>Themes:</a:t>
            </a:r>
            <a:endParaRPr lang="en-US" altLang="zh-CN"/>
          </a:p>
          <a:p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Emphasis on the importance of Naam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Meanings of Gurbani can be confusing until we are spiritually awakened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In religion, belief is required first, then perception comes afterwards. </a:t>
            </a:r>
            <a:endParaRPr lang="en-US" altLang="zh-CN"/>
          </a:p>
          <a:p>
            <a:endParaRPr lang="en-US" altLang="zh-CN"/>
          </a:p>
          <a:p>
            <a:r>
              <a:rPr lang="en-GB" altLang="en-US"/>
              <a:t>Themes:</a:t>
            </a:r>
            <a:endParaRPr lang="en-GB" altLang="en-US"/>
          </a:p>
          <a:p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Surat 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Beej mantar, mool mantar and gur mantar 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Majority are not prepared to talk about Shabad Surat </a:t>
            </a: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/>
              <a:t>A hungry person doesn’t ask how to eat, he just eats</a:t>
            </a:r>
            <a:endParaRPr lang="en-US" alt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6145</Words>
  <Application>WPS Presentation</Application>
  <PresentationFormat/>
  <Paragraphs>191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Arial</vt:lpstr>
      <vt:lpstr>SimSun</vt:lpstr>
      <vt:lpstr>Wingdings</vt:lpstr>
      <vt:lpstr>Arial</vt:lpstr>
      <vt:lpstr>Symbol</vt:lpstr>
      <vt:lpstr>Times New Roman</vt:lpstr>
      <vt:lpstr>Microsoft YaHei</vt:lpstr>
      <vt:lpstr>Arial Unicode MS</vt:lpstr>
      <vt:lpstr>Calibri</vt:lpstr>
      <vt:lpstr>Segoe Print</vt:lpstr>
      <vt:lpstr>DejaVu Sans</vt:lpstr>
      <vt:lpstr/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user</cp:lastModifiedBy>
  <cp:revision>37</cp:revision>
  <dcterms:created xsi:type="dcterms:W3CDTF">2017-01-14T12:11:00Z</dcterms:created>
  <dcterms:modified xsi:type="dcterms:W3CDTF">2017-10-28T10:36:41Z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1033-10.2.0.5934</vt:lpwstr>
  </property>
</Properties>
</file>