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7" r:id="rId3"/>
    <p:sldId id="257" r:id="rId4"/>
    <p:sldId id="308" r:id="rId5"/>
    <p:sldId id="310" r:id="rId6"/>
    <p:sldId id="309" r:id="rId7"/>
    <p:sldId id="311" r:id="rId8"/>
    <p:sldId id="312" r:id="rId9"/>
    <p:sldId id="313" r:id="rId10"/>
    <p:sldId id="314" r:id="rId11"/>
    <p:sldId id="315" r:id="rId12"/>
    <p:sldId id="316" r:id="rId13"/>
  </p:sldIdLst>
  <p:sldSz cx="10080625" cy="7559675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37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680" y="1768680"/>
            <a:ext cx="549792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680" y="1768680"/>
            <a:ext cx="549792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Click to edit the title text format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Click to edit the outline text format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64235" lvl="1" indent="-32385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Second Outline Level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296035" lvl="2" indent="-28829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Third Outline Level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727835" lvl="3" indent="-21590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Fourth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160270" lvl="4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Fifth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592070" lvl="5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Sixth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3023870" lvl="6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Seventh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r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  <a:t>&lt;date/time&gt;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p>
            <a:pPr algn="ctr"/>
            <a:r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  <a:t>&lt;footer&gt;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pPr algn="r"/>
            <a:fld id="{74C5844D-5102-4479-B130-D841583B6621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Picture 3" descr="Copy of Book Clu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0315" y="0"/>
            <a:ext cx="5039360" cy="7559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Ground Rules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28000"/>
            <a:ext cx="9072000" cy="5544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1. Punctual attendance 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2. The whole book/article of the month must be read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3. Come with an open mind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4. Share your learning and listen to others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5. Keep the discussion relevant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6. Respect each others’ confidentiality 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 sz="2800"/>
              <a:t>A Zeal For Martyrdom: Kartar Singh Sarabha </a:t>
            </a:r>
            <a:endParaRPr lang="en-GB" altLang="en-US" sz="2800"/>
          </a:p>
        </p:txBody>
      </p:sp>
      <p:pic>
        <p:nvPicPr>
          <p:cNvPr id="4" name="Picture 3" descr="t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5420" y="2689225"/>
            <a:ext cx="1713865" cy="2444750"/>
          </a:xfrm>
          <a:prstGeom prst="rect">
            <a:avLst/>
          </a:prstGeom>
        </p:spPr>
      </p:pic>
      <p:pic>
        <p:nvPicPr>
          <p:cNvPr id="5" name="Picture 4" descr="kar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405" y="1409065"/>
            <a:ext cx="3916045" cy="51193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 sz="2800"/>
              <a:t>Author's intentions</a:t>
            </a:r>
            <a:endParaRPr lang="en-GB" alt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400"/>
              <a:t>Homage to Kartar Singh Sarabha</a:t>
            </a:r>
            <a:endParaRPr lang="en-GB" alt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400"/>
              <a:t>Actions not words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Best way to pay homage is to follow in their footsteps - “for the maintenance of freedom for the people”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If we are honest towards its maintenance, their souls would be in peace</a:t>
            </a:r>
            <a:endParaRPr lang="en-GB" altLang="en-US" sz="240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altLang="en-US" sz="2400"/>
              <a:t>A description of the plight of the people at the time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An interesting comment on “foreigners” </a:t>
            </a:r>
            <a:endParaRPr lang="en-GB" altLang="en-US" sz="240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altLang="en-US" sz="2400"/>
              <a:t>Having not taken the country to be their own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Indigenous rulers to provide equal opportunity to each and every citizen</a:t>
            </a:r>
            <a:endParaRPr lang="en-GB" altLang="en-US" sz="240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altLang="en-US" sz="2400"/>
              <a:t>? Did this happen</a:t>
            </a:r>
            <a:endParaRPr lang="en-GB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 sz="2800"/>
              <a:t>Birth and Childhood</a:t>
            </a:r>
            <a:endParaRPr lang="en-GB" alt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1370895"/>
            <a:ext cx="9071640" cy="4384440"/>
          </a:xfrm>
        </p:spPr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1900"/>
              <a:t>Freedom = Kartar Singh Sarabha</a:t>
            </a:r>
            <a:endParaRPr lang="en-GB" alt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1900"/>
              <a:t>Inspired Generations</a:t>
            </a:r>
            <a:endParaRPr lang="en-GB" alt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1900"/>
              <a:t>Individual vs Collective achievement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1900"/>
              <a:t>Rememberance of those who gave their lives</a:t>
            </a:r>
            <a:endParaRPr lang="en-GB" alt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1900"/>
              <a:t>“Such people never die in the memories of nations, who are conscious of the achievements of freedom lovers”.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If the people of a country do not have freedom they do not have respect in foreign lands</a:t>
            </a:r>
            <a:endParaRPr 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1900"/>
              <a:t>? Treatment abroad filled him with sentiment of getting rid foreign rulers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Born in 1896</a:t>
            </a:r>
            <a:r>
              <a:rPr lang="en-GB" altLang="en-US" sz="1900"/>
              <a:t>, village Sarabha brought to prominence thereafter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Took two years’ classes per year</a:t>
            </a:r>
            <a:r>
              <a:rPr lang="en-GB" altLang="en-US" sz="1900"/>
              <a:t>/forgery 7 to 9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Moved to Orissa</a:t>
            </a:r>
            <a:endParaRPr 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1900"/>
              <a:t>Leadership qualities from the beginning - Captain of football and cricket teams</a:t>
            </a:r>
            <a:endParaRPr lang="en-GB" alt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1900"/>
              <a:t>? 5 foot 8 inches tall - the flying serpent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Bengalis more progressive than Punjabis in reading</a:t>
            </a:r>
            <a:r>
              <a:rPr lang="en-GB" altLang="en-US" sz="1900"/>
              <a:t>!</a:t>
            </a:r>
            <a:endParaRPr lang="en-GB" alt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1900"/>
              <a:t>Influence of enviroment - “guiding star”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Sent abroad to study, reached San Francisco in 1912</a:t>
            </a:r>
            <a:endParaRPr lang="en-US" sz="19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900"/>
              <a:t>Bad treatment of Indians by Americans and English </a:t>
            </a:r>
            <a:r>
              <a:rPr lang="en-GB" altLang="en-US" sz="1900"/>
              <a:t>- Conversation with immigration officer; Country rather than Individual focus.</a:t>
            </a:r>
            <a:endParaRPr lang="en-GB" alt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Went to Berkeley University</a:t>
            </a:r>
            <a:endParaRPr lang="en-US" sz="1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/>
              <a:t>Birth of the concept of freedom </a:t>
            </a:r>
            <a:r>
              <a:rPr lang="en-GB" altLang="en-US" sz="1900"/>
              <a:t>- flag/old photographs</a:t>
            </a:r>
            <a:endParaRPr lang="en-GB" altLang="en-US" sz="1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 sz="2800"/>
              <a:t>The Birth of the Gadar Movement</a:t>
            </a:r>
            <a:endParaRPr lang="en-GB" alt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1587430"/>
            <a:ext cx="9071640" cy="4384440"/>
          </a:xfrm>
        </p:spPr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000"/>
              <a:t>Most people going abroad were Punjabis</a:t>
            </a:r>
            <a:endParaRPr lang="en-GB" alt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Settled in areas like Punjab</a:t>
            </a:r>
            <a:endParaRPr lang="en-GB" alt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Established two companies </a:t>
            </a:r>
            <a:endParaRPr lang="en-GB" altLang="en-US" sz="200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altLang="en-US" sz="2000"/>
              <a:t>For sale and purchase of property and land</a:t>
            </a:r>
            <a:endParaRPr lang="en-GB" alt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Manual labour</a:t>
            </a:r>
            <a:endParaRPr lang="en-GB" altLang="en-US" sz="200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altLang="en-US" sz="2000"/>
              <a:t>Paid less than whites, but still managed to save and send back money to India</a:t>
            </a:r>
            <a:endParaRPr lang="en-GB" alt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Slave like treatment in other countries - not just India</a:t>
            </a:r>
            <a:endParaRPr 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Barring of Indian immigrants to Canada in 1908-1909</a:t>
            </a:r>
            <a:endParaRPr 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Only 6 Indian people entered Canada in 1909</a:t>
            </a:r>
            <a:endParaRPr lang="en-GB" alt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Stopped entry of family members settled in Canada/Minimum $200 in cash/Direct Ship</a:t>
            </a:r>
            <a:endParaRPr lang="en-GB" alt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Indians attempted to challenge orders via court of law</a:t>
            </a:r>
            <a:endParaRPr lang="en-GB" alt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Plan to send Indians to Honduras</a:t>
            </a:r>
            <a:endParaRPr 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People gathered at a Gurudwara - passed resolutions against this</a:t>
            </a:r>
            <a:endParaRPr lang="en-GB" altLang="en-US" sz="200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altLang="en-US" sz="2000"/>
              <a:t>Delegation sent to London then India</a:t>
            </a:r>
            <a:endParaRPr lang="en-GB" alt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Similar situation developed in America by 1913</a:t>
            </a:r>
            <a:endParaRPr 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000"/>
              <a:t>Dogs and Indians are not allowed</a:t>
            </a:r>
            <a:endParaRPr lang="en-US" sz="200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altLang="en-US" sz="2000"/>
              <a:t>Indian Famine</a:t>
            </a:r>
            <a:endParaRPr lang="en-GB" altLang="en-US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 sz="2800"/>
              <a:t>Formation of Gadar Party</a:t>
            </a:r>
            <a:endParaRPr lang="en-GB" alt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635" y="1213415"/>
            <a:ext cx="9071640" cy="4384440"/>
          </a:xfrm>
        </p:spPr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Cause of all difficulties lay in foreign rule - was this true?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Aiming to create uncertainty in India</a:t>
            </a:r>
            <a:r>
              <a:rPr lang="en-GB" altLang="en-US"/>
              <a:t>/Armed Struggle</a:t>
            </a:r>
            <a:r>
              <a:rPr lang="en-US"/>
              <a:t> and then establish an </a:t>
            </a:r>
            <a:r>
              <a:rPr lang="en-US" b="1"/>
              <a:t>American style of government </a:t>
            </a:r>
            <a:endParaRPr lang="en-US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Brad Ville, Linton Mill, Vienna, Portland, Astoria </a:t>
            </a:r>
            <a:r>
              <a:rPr lang="en-GB" altLang="en-US"/>
              <a:t>(Ratio 500:1)</a:t>
            </a:r>
            <a:endParaRPr lang="en-GB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Hindi Association became Gadar Party</a:t>
            </a:r>
            <a:endParaRPr lang="en-US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/>
              <a:t>Party fund (1$ per month at least)</a:t>
            </a:r>
            <a:endParaRPr lang="en-GB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will be no room for callous religious discussion 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/>
              <a:t>Vigilance committee?</a:t>
            </a:r>
            <a:endParaRPr lang="en-GB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Delays in establishing the party and the newspaper of a few months at a time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Newspaper began publication in Urdu - pretty much solely done by Kartar Singh Sarabha, and funded through his study-money </a:t>
            </a:r>
            <a:r>
              <a:rPr lang="en-GB" altLang="en-US"/>
              <a:t>($200)</a:t>
            </a:r>
            <a:endParaRPr lang="en-GB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Kartar Singh doing the actual work - translating, reproducing articles and therefore at the forefront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Newpaper published in many languages </a:t>
            </a:r>
            <a:r>
              <a:rPr lang="en-GB" altLang="en-US"/>
              <a:t>(Punjabi highest order)</a:t>
            </a:r>
            <a:r>
              <a:rPr lang="en-US"/>
              <a:t>, pamphlets issued for free 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English govt banned Gadar Party, Indian govt wrote to Canada and America</a:t>
            </a:r>
            <a:endParaRPr lang="en-US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/>
              <a:t>Libya, Malaysia, Hong Kong, Phillippines, Panama branches established</a:t>
            </a:r>
            <a:endParaRPr lang="en-GB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Kartar Singh Sarabha sent to Europe to learn how to fly</a:t>
            </a:r>
            <a:endParaRPr lang="en-US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/>
              <a:t>Baba Jawala Singh's farm was used for arms training/American universities - battlefield department</a:t>
            </a:r>
            <a:endParaRPr lang="en-GB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Expectation was that WW1 would begin only in 1925</a:t>
            </a:r>
            <a:endParaRPr lang="en-US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/>
              <a:t>Declared war against British on 5th August 1914</a:t>
            </a:r>
            <a:endParaRPr lang="en-GB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/>
              <a:t>Kartar Singh Sarabha &amp; Gadar</a:t>
            </a: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200"/>
              <a:t>Newspaper gave it's name to the party</a:t>
            </a:r>
            <a:endParaRPr lang="en-GB" altLang="en-US" sz="22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200"/>
              <a:t>“The time will soon come, when pen and soldier will be replaced by guns and blood”</a:t>
            </a:r>
            <a:endParaRPr lang="en-GB" altLang="en-US" sz="2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/>
              <a:t>Koma Gata Maru </a:t>
            </a:r>
            <a:r>
              <a:rPr lang="en-GB" altLang="en-US" sz="2200"/>
              <a:t>incident/WWI</a:t>
            </a:r>
            <a:endParaRPr lang="en-GB" altLang="en-US" sz="2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/>
              <a:t>8000 Indians returned home during 1914-16</a:t>
            </a:r>
            <a:endParaRPr lang="en-US" sz="22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200"/>
              <a:t>Call was given to all Indians to return home</a:t>
            </a:r>
            <a:endParaRPr lang="en-GB" altLang="en-US" sz="22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200"/>
              <a:t>Spread revolt in ever corner of the country, loot the rich and show sympathy to the poor</a:t>
            </a:r>
            <a:endParaRPr lang="en-US" sz="2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/>
              <a:t>179 occupants of the ship were arrested, some under house arrest, some put in jail</a:t>
            </a:r>
            <a:endParaRPr lang="en-US" sz="2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/>
              <a:t>English rulers considered the movement as coming from Punjabi Sikhs only</a:t>
            </a:r>
            <a:endParaRPr lang="en-US" sz="2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/>
              <a:t>People came from China, Malaysia, Manila and Hong Kong</a:t>
            </a:r>
            <a:endParaRPr lang="en-US" sz="2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/>
              <a:t>Large numbers of people detained, arrested, jailed, house arrested apart from Colombo lot</a:t>
            </a:r>
            <a:endParaRPr lang="en-US" sz="22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200"/>
              <a:t>Kartar Singh Sarabha led those not arrested</a:t>
            </a:r>
            <a:endParaRPr lang="en-GB" altLang="en-US"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>
                <a:sym typeface="+mn-ea"/>
              </a:rPr>
              <a:t>Revolutionary activities in Punjab and Sarabha</a:t>
            </a: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000" i="1"/>
              <a:t>“</a:t>
            </a:r>
            <a:r>
              <a:rPr lang="en-US" sz="2000" i="1"/>
              <a:t>The patriots of a subjugated country are always considered as enemies of the government of the time, and traitors of the country. They want freedom. So the government gives them a status of traitors and they are given the most deterrent punishments so that other people do not dare step into their footsteps.</a:t>
            </a:r>
            <a:r>
              <a:rPr lang="en-GB" altLang="en-US" sz="2000" i="1"/>
              <a:t>”</a:t>
            </a:r>
            <a:endParaRPr lang="en-GB" altLang="en-US" sz="2000" i="1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/>
              <a:t>Everyone else had been arrested except Kartar Singh</a:t>
            </a:r>
            <a:endParaRPr lang="en-US" sz="200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/>
              <a:t>People like Gandhi was helping recruit the youth for the English in t</a:t>
            </a:r>
            <a:r>
              <a:rPr lang="en-GB" altLang="en-US" sz="2000"/>
              <a:t>h</a:t>
            </a:r>
            <a:r>
              <a:rPr lang="en-US" sz="2000"/>
              <a:t>e army</a:t>
            </a:r>
            <a:endParaRPr lang="en-US" sz="200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/>
              <a:t>Khalsa Dewan movement similarly</a:t>
            </a:r>
            <a:endParaRPr lang="en-US" sz="200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/>
              <a:t>People were not interested in the revolutionaries</a:t>
            </a:r>
            <a:endParaRPr 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Expected 30 crore to join them/surprised no movement in India</a:t>
            </a:r>
            <a:endParaRPr 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Kartar Singh formed a committee, circulated literature</a:t>
            </a:r>
            <a:endParaRPr 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Struggled to agree on date for revolt</a:t>
            </a:r>
            <a:r>
              <a:rPr lang="en-GB" altLang="en-US" sz="2000"/>
              <a:t>/struggled to obtain arms</a:t>
            </a:r>
            <a:endParaRPr lang="en-GB" alt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Failed attack on Mian Mir Cantt</a:t>
            </a:r>
            <a:endParaRPr 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000"/>
              <a:t>Skirmish ending in hangings</a:t>
            </a:r>
            <a:endParaRPr 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Many hurdles</a:t>
            </a:r>
            <a:endParaRPr 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000"/>
              <a:t>The reigns of the movement were not in mature hands</a:t>
            </a:r>
            <a:endParaRPr lang="en-US" sz="20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000"/>
              <a:t>Difficulty w</a:t>
            </a:r>
            <a:r>
              <a:rPr lang="en-US" sz="2000"/>
              <a:t>orking with bengalis - they didn’t believe </a:t>
            </a:r>
            <a:r>
              <a:rPr lang="en-GB" altLang="en-US" sz="2000"/>
              <a:t>in Kartar Singh</a:t>
            </a:r>
            <a:endParaRPr lang="en-GB" altLang="en-US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/>
              <a:t>Emphasis on small groups being formed to avoid large scale arrests</a:t>
            </a:r>
            <a:endParaRPr lang="en-US"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>
                <a:sym typeface="+mn-ea"/>
              </a:rPr>
              <a:t>Efforts to raise money</a:t>
            </a: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400"/>
              <a:t>Limited funds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Unable to purchase arms from abroad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Could not depend on the Bengalis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Decided to perform dacoities - weakness/compulsion</a:t>
            </a:r>
            <a:endParaRPr lang="en-GB" altLang="en-US" sz="240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altLang="en-US" sz="2400"/>
              <a:t>Nidhan Singh objected</a:t>
            </a:r>
            <a:endParaRPr lang="en-GB" alt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Saving girl from being raped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Looted a village </a:t>
            </a:r>
            <a:endParaRPr 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400"/>
              <a:t>Villagers resisted them</a:t>
            </a:r>
            <a:endParaRPr 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400"/>
              <a:t>Blamed for dacoities they didn’t do</a:t>
            </a:r>
            <a:endParaRPr 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z="2800">
                <a:sym typeface="+mn-ea"/>
              </a:rPr>
              <a:t>Efforts to take forces along</a:t>
            </a: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Efforts to take forces along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1100 army men ready to hand over ammo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Bh Randhir Singh was a supporter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Rumours that Germans will win war</a:t>
            </a:r>
            <a:endParaRPr 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I</a:t>
            </a:r>
            <a:r>
              <a:rPr lang="en-US" sz="2400"/>
              <a:t>ndian army disheartened</a:t>
            </a:r>
            <a:endParaRPr 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/>
              <a:t>T</a:t>
            </a:r>
            <a:r>
              <a:rPr lang="en-US" sz="2400"/>
              <a:t>hey didn’t want to go abroad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400"/>
              <a:t>Kirpal Singh was the t</a:t>
            </a:r>
            <a:r>
              <a:rPr lang="en-US" sz="2400"/>
              <a:t>raitor informing gov</a:t>
            </a:r>
            <a:r>
              <a:rPr lang="en-GB" altLang="en-US" sz="2400"/>
              <a:t>ernment</a:t>
            </a:r>
            <a:endParaRPr lang="en-GB" alt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State of dejection 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Arrested and hanged in 1915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Not afraid of death, said thank you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/>
              <a:t>Death of a lion</a:t>
            </a:r>
            <a:endParaRPr lang="en-US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en-US" sz="2400"/>
              <a:t>Inspired generations of freedom fighters</a:t>
            </a:r>
            <a:endParaRPr lang="en-GB" altLang="en-US" sz="240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altLang="en-US" sz="2400" i="1"/>
              <a:t>“My blood will give birth to as many Kartar Singhs as the number of drops it contains and they will all work for freedom.”</a:t>
            </a:r>
            <a:endParaRPr lang="en-GB" altLang="en-US" sz="2400"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6172</Words>
  <Application>WPS Presentation</Application>
  <PresentationFormat/>
  <Paragraphs>143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Arial</vt:lpstr>
      <vt:lpstr>Symbol</vt:lpstr>
      <vt:lpstr>Times New Roman</vt:lpstr>
      <vt:lpstr>Microsoft YaHei</vt:lpstr>
      <vt:lpstr/>
      <vt:lpstr>Arial Unicode MS</vt:lpstr>
      <vt:lpstr>Calibri</vt:lpstr>
      <vt:lpstr>Office Theme</vt:lpstr>
      <vt:lpstr>PowerPoint 演示文稿</vt:lpstr>
      <vt:lpstr>PowerPoint 演示文稿</vt:lpstr>
      <vt:lpstr>A Zeal For Martyrdom: Kartar Singh Sarabha </vt:lpstr>
      <vt:lpstr>Author's intentions</vt:lpstr>
      <vt:lpstr>Birth and Childhood</vt:lpstr>
      <vt:lpstr>The Birth of the Gadar Movement</vt:lpstr>
      <vt:lpstr>Formation of Gadar Party</vt:lpstr>
      <vt:lpstr>Kartar Singh Sarabha &amp; Gadar</vt:lpstr>
      <vt:lpstr>Revolutionary activities in Punjab and Sarabha</vt:lpstr>
      <vt:lpstr>Efforts to raise money</vt:lpstr>
      <vt:lpstr>Efforts to take forces along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user</cp:lastModifiedBy>
  <cp:revision>17</cp:revision>
  <dcterms:created xsi:type="dcterms:W3CDTF">2017-01-14T12:11:00Z</dcterms:created>
  <dcterms:modified xsi:type="dcterms:W3CDTF">2017-10-28T10:35:06Z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1033-10.2.0.5934</vt:lpwstr>
  </property>
</Properties>
</file>